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customXml/itemProps9.xml" ContentType="application/vnd.openxmlformats-officedocument.customXmlProperties+xml"/>
  <Override PartName="/customXml/itemProps10.xml" ContentType="application/vnd.openxmlformats-officedocument.customXmlProperties+xml"/>
  <Override PartName="/customXml/itemProps11.xml" ContentType="application/vnd.openxmlformats-officedocument.customXmlProperties+xml"/>
  <Override PartName="/customXml/itemProps12.xml" ContentType="application/vnd.openxmlformats-officedocument.customXmlProperties+xml"/>
  <Override PartName="/customXml/itemProps13.xml" ContentType="application/vnd.openxmlformats-officedocument.customXmlProperties+xml"/>
  <Override PartName="/customXml/itemProps14.xml" ContentType="application/vnd.openxmlformats-officedocument.customXmlProperties+xml"/>
  <Override PartName="/customXml/itemProps15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6"/>
  </p:sldMasterIdLst>
  <p:notesMasterIdLst>
    <p:notesMasterId r:id="rId53"/>
  </p:notesMasterIdLst>
  <p:sldIdLst>
    <p:sldId id="538" r:id="rId17"/>
    <p:sldId id="627" r:id="rId18"/>
    <p:sldId id="539" r:id="rId19"/>
    <p:sldId id="552" r:id="rId20"/>
    <p:sldId id="608" r:id="rId21"/>
    <p:sldId id="626" r:id="rId22"/>
    <p:sldId id="681" r:id="rId23"/>
    <p:sldId id="589" r:id="rId24"/>
    <p:sldId id="616" r:id="rId25"/>
    <p:sldId id="620" r:id="rId26"/>
    <p:sldId id="679" r:id="rId27"/>
    <p:sldId id="680" r:id="rId28"/>
    <p:sldId id="592" r:id="rId29"/>
    <p:sldId id="628" r:id="rId30"/>
    <p:sldId id="682" r:id="rId31"/>
    <p:sldId id="683" r:id="rId32"/>
    <p:sldId id="684" r:id="rId33"/>
    <p:sldId id="678" r:id="rId34"/>
    <p:sldId id="685" r:id="rId35"/>
    <p:sldId id="598" r:id="rId36"/>
    <p:sldId id="687" r:id="rId37"/>
    <p:sldId id="688" r:id="rId38"/>
    <p:sldId id="697" r:id="rId39"/>
    <p:sldId id="699" r:id="rId40"/>
    <p:sldId id="705" r:id="rId41"/>
    <p:sldId id="686" r:id="rId42"/>
    <p:sldId id="691" r:id="rId43"/>
    <p:sldId id="692" r:id="rId44"/>
    <p:sldId id="700" r:id="rId45"/>
    <p:sldId id="599" r:id="rId46"/>
    <p:sldId id="703" r:id="rId47"/>
    <p:sldId id="694" r:id="rId48"/>
    <p:sldId id="693" r:id="rId49"/>
    <p:sldId id="689" r:id="rId50"/>
    <p:sldId id="704" r:id="rId51"/>
    <p:sldId id="600" r:id="rId5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8597" autoAdjust="0"/>
    <p:restoredTop sz="86428" autoAdjust="0"/>
  </p:normalViewPr>
  <p:slideViewPr>
    <p:cSldViewPr snapToGrid="0" snapToObjects="1">
      <p:cViewPr varScale="1">
        <p:scale>
          <a:sx n="153" d="100"/>
          <a:sy n="153" d="100"/>
        </p:scale>
        <p:origin x="116" y="33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2682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-104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customXml" Target="../customXml/item13.xml"/><Relationship Id="rId18" Type="http://schemas.openxmlformats.org/officeDocument/2006/relationships/slide" Target="slides/slide2.xml"/><Relationship Id="rId26" Type="http://schemas.openxmlformats.org/officeDocument/2006/relationships/slide" Target="slides/slide10.xml"/><Relationship Id="rId39" Type="http://schemas.openxmlformats.org/officeDocument/2006/relationships/slide" Target="slides/slide23.xml"/><Relationship Id="rId21" Type="http://schemas.openxmlformats.org/officeDocument/2006/relationships/slide" Target="slides/slide5.xml"/><Relationship Id="rId34" Type="http://schemas.openxmlformats.org/officeDocument/2006/relationships/slide" Target="slides/slide18.xml"/><Relationship Id="rId42" Type="http://schemas.openxmlformats.org/officeDocument/2006/relationships/slide" Target="slides/slide26.xml"/><Relationship Id="rId47" Type="http://schemas.openxmlformats.org/officeDocument/2006/relationships/slide" Target="slides/slide31.xml"/><Relationship Id="rId50" Type="http://schemas.openxmlformats.org/officeDocument/2006/relationships/slide" Target="slides/slide34.xml"/><Relationship Id="rId55" Type="http://schemas.openxmlformats.org/officeDocument/2006/relationships/viewProps" Target="viewProps.xml"/><Relationship Id="rId7" Type="http://schemas.openxmlformats.org/officeDocument/2006/relationships/customXml" Target="../customXml/item7.xml"/><Relationship Id="rId12" Type="http://schemas.openxmlformats.org/officeDocument/2006/relationships/customXml" Target="../customXml/item12.xml"/><Relationship Id="rId17" Type="http://schemas.openxmlformats.org/officeDocument/2006/relationships/slide" Target="slides/slide1.xml"/><Relationship Id="rId25" Type="http://schemas.openxmlformats.org/officeDocument/2006/relationships/slide" Target="slides/slide9.xml"/><Relationship Id="rId33" Type="http://schemas.openxmlformats.org/officeDocument/2006/relationships/slide" Target="slides/slide17.xml"/><Relationship Id="rId38" Type="http://schemas.openxmlformats.org/officeDocument/2006/relationships/slide" Target="slides/slide22.xml"/><Relationship Id="rId46" Type="http://schemas.openxmlformats.org/officeDocument/2006/relationships/slide" Target="slides/slide30.xml"/><Relationship Id="rId2" Type="http://schemas.openxmlformats.org/officeDocument/2006/relationships/customXml" Target="../customXml/item2.xml"/><Relationship Id="rId16" Type="http://schemas.openxmlformats.org/officeDocument/2006/relationships/slideMaster" Target="slideMasters/slideMaster1.xml"/><Relationship Id="rId20" Type="http://schemas.openxmlformats.org/officeDocument/2006/relationships/slide" Target="slides/slide4.xml"/><Relationship Id="rId29" Type="http://schemas.openxmlformats.org/officeDocument/2006/relationships/slide" Target="slides/slide13.xml"/><Relationship Id="rId41" Type="http://schemas.openxmlformats.org/officeDocument/2006/relationships/slide" Target="slides/slide25.xml"/><Relationship Id="rId54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11" Type="http://schemas.openxmlformats.org/officeDocument/2006/relationships/customXml" Target="../customXml/item11.xml"/><Relationship Id="rId24" Type="http://schemas.openxmlformats.org/officeDocument/2006/relationships/slide" Target="slides/slide8.xml"/><Relationship Id="rId32" Type="http://schemas.openxmlformats.org/officeDocument/2006/relationships/slide" Target="slides/slide16.xml"/><Relationship Id="rId37" Type="http://schemas.openxmlformats.org/officeDocument/2006/relationships/slide" Target="slides/slide21.xml"/><Relationship Id="rId40" Type="http://schemas.openxmlformats.org/officeDocument/2006/relationships/slide" Target="slides/slide24.xml"/><Relationship Id="rId45" Type="http://schemas.openxmlformats.org/officeDocument/2006/relationships/slide" Target="slides/slide29.xml"/><Relationship Id="rId53" Type="http://schemas.openxmlformats.org/officeDocument/2006/relationships/notesMaster" Target="notesMasters/notesMaster1.xml"/><Relationship Id="rId5" Type="http://schemas.openxmlformats.org/officeDocument/2006/relationships/customXml" Target="../customXml/item5.xml"/><Relationship Id="rId15" Type="http://schemas.openxmlformats.org/officeDocument/2006/relationships/customXml" Target="../customXml/item15.xml"/><Relationship Id="rId23" Type="http://schemas.openxmlformats.org/officeDocument/2006/relationships/slide" Target="slides/slide7.xml"/><Relationship Id="rId28" Type="http://schemas.openxmlformats.org/officeDocument/2006/relationships/slide" Target="slides/slide12.xml"/><Relationship Id="rId36" Type="http://schemas.openxmlformats.org/officeDocument/2006/relationships/slide" Target="slides/slide20.xml"/><Relationship Id="rId49" Type="http://schemas.openxmlformats.org/officeDocument/2006/relationships/slide" Target="slides/slide33.xml"/><Relationship Id="rId57" Type="http://schemas.openxmlformats.org/officeDocument/2006/relationships/tableStyles" Target="tableStyles.xml"/><Relationship Id="rId10" Type="http://schemas.openxmlformats.org/officeDocument/2006/relationships/customXml" Target="../customXml/item10.xml"/><Relationship Id="rId19" Type="http://schemas.openxmlformats.org/officeDocument/2006/relationships/slide" Target="slides/slide3.xml"/><Relationship Id="rId31" Type="http://schemas.openxmlformats.org/officeDocument/2006/relationships/slide" Target="slides/slide15.xml"/><Relationship Id="rId44" Type="http://schemas.openxmlformats.org/officeDocument/2006/relationships/slide" Target="slides/slide28.xml"/><Relationship Id="rId52" Type="http://schemas.openxmlformats.org/officeDocument/2006/relationships/slide" Target="slides/slide36.xml"/><Relationship Id="rId4" Type="http://schemas.openxmlformats.org/officeDocument/2006/relationships/customXml" Target="../customXml/item4.xml"/><Relationship Id="rId9" Type="http://schemas.openxmlformats.org/officeDocument/2006/relationships/customXml" Target="../customXml/item9.xml"/><Relationship Id="rId14" Type="http://schemas.openxmlformats.org/officeDocument/2006/relationships/customXml" Target="../customXml/item14.xml"/><Relationship Id="rId22" Type="http://schemas.openxmlformats.org/officeDocument/2006/relationships/slide" Target="slides/slide6.xml"/><Relationship Id="rId27" Type="http://schemas.openxmlformats.org/officeDocument/2006/relationships/slide" Target="slides/slide11.xml"/><Relationship Id="rId30" Type="http://schemas.openxmlformats.org/officeDocument/2006/relationships/slide" Target="slides/slide14.xml"/><Relationship Id="rId35" Type="http://schemas.openxmlformats.org/officeDocument/2006/relationships/slide" Target="slides/slide19.xml"/><Relationship Id="rId43" Type="http://schemas.openxmlformats.org/officeDocument/2006/relationships/slide" Target="slides/slide27.xml"/><Relationship Id="rId48" Type="http://schemas.openxmlformats.org/officeDocument/2006/relationships/slide" Target="slides/slide32.xml"/><Relationship Id="rId56" Type="http://schemas.openxmlformats.org/officeDocument/2006/relationships/theme" Target="theme/theme1.xml"/><Relationship Id="rId8" Type="http://schemas.openxmlformats.org/officeDocument/2006/relationships/customXml" Target="../customXml/item8.xml"/><Relationship Id="rId51" Type="http://schemas.openxmlformats.org/officeDocument/2006/relationships/slide" Target="slides/slide35.xml"/><Relationship Id="rId3" Type="http://schemas.openxmlformats.org/officeDocument/2006/relationships/customXml" Target="../customXml/item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\\Users\dillon\Documents\FlashG_05_2018_specialiation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Sheet3!$F$33</c:f>
              <c:strCache>
                <c:ptCount val="1"/>
                <c:pt idx="0">
                  <c:v>s1</c:v>
                </c:pt>
              </c:strCache>
            </c:strRef>
          </c:tx>
          <c:spPr>
            <a:solidFill>
              <a:srgbClr val="7030A0"/>
            </a:solidFill>
            <a:ln>
              <a:noFill/>
            </a:ln>
            <a:effectLst/>
          </c:spPr>
          <c:invertIfNegative val="0"/>
          <c:cat>
            <c:strRef>
              <c:f>Sheet3!$G$32:$L$32</c:f>
              <c:strCache>
                <c:ptCount val="6"/>
                <c:pt idx="0">
                  <c:v>conv 2 x 1</c:v>
                </c:pt>
                <c:pt idx="1">
                  <c:v>conv 3 x 1</c:v>
                </c:pt>
                <c:pt idx="2">
                  <c:v>conv 3 x 3</c:v>
                </c:pt>
                <c:pt idx="3">
                  <c:v>add snake</c:v>
                </c:pt>
                <c:pt idx="4">
                  <c:v>add/mem snake</c:v>
                </c:pt>
                <c:pt idx="5">
                  <c:v>harris</c:v>
                </c:pt>
              </c:strCache>
            </c:strRef>
          </c:cat>
          <c:val>
            <c:numRef>
              <c:f>Sheet3!$G$33:$L$33</c:f>
              <c:numCache>
                <c:formatCode>General</c:formatCode>
                <c:ptCount val="6"/>
                <c:pt idx="0">
                  <c:v>75</c:v>
                </c:pt>
                <c:pt idx="1">
                  <c:v>120</c:v>
                </c:pt>
                <c:pt idx="2">
                  <c:v>326</c:v>
                </c:pt>
                <c:pt idx="3">
                  <c:v>556</c:v>
                </c:pt>
                <c:pt idx="4">
                  <c:v>568</c:v>
                </c:pt>
                <c:pt idx="5">
                  <c:v>2427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1DF-674E-BCF5-7345F588BBB1}"/>
            </c:ext>
          </c:extLst>
        </c:ser>
        <c:ser>
          <c:idx val="1"/>
          <c:order val="1"/>
          <c:tx>
            <c:strRef>
              <c:f>Sheet3!$F$34</c:f>
              <c:strCache>
                <c:ptCount val="1"/>
                <c:pt idx="0">
                  <c:v>s2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cat>
            <c:strRef>
              <c:f>Sheet3!$G$32:$L$32</c:f>
              <c:strCache>
                <c:ptCount val="6"/>
                <c:pt idx="0">
                  <c:v>conv 2 x 1</c:v>
                </c:pt>
                <c:pt idx="1">
                  <c:v>conv 3 x 1</c:v>
                </c:pt>
                <c:pt idx="2">
                  <c:v>conv 3 x 3</c:v>
                </c:pt>
                <c:pt idx="3">
                  <c:v>add snake</c:v>
                </c:pt>
                <c:pt idx="4">
                  <c:v>add/mem snake</c:v>
                </c:pt>
                <c:pt idx="5">
                  <c:v>harris</c:v>
                </c:pt>
              </c:strCache>
            </c:strRef>
          </c:cat>
          <c:val>
            <c:numRef>
              <c:f>Sheet3!$G$34:$L$34</c:f>
              <c:numCache>
                <c:formatCode>General</c:formatCode>
                <c:ptCount val="6"/>
                <c:pt idx="0">
                  <c:v>84</c:v>
                </c:pt>
                <c:pt idx="1">
                  <c:v>121</c:v>
                </c:pt>
                <c:pt idx="2">
                  <c:v>324</c:v>
                </c:pt>
                <c:pt idx="3">
                  <c:v>613</c:v>
                </c:pt>
                <c:pt idx="4">
                  <c:v>658</c:v>
                </c:pt>
                <c:pt idx="5">
                  <c:v>1865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1DF-674E-BCF5-7345F588BBB1}"/>
            </c:ext>
          </c:extLst>
        </c:ser>
        <c:ser>
          <c:idx val="2"/>
          <c:order val="2"/>
          <c:tx>
            <c:strRef>
              <c:f>Sheet3!$F$35</c:f>
              <c:strCache>
                <c:ptCount val="1"/>
                <c:pt idx="0">
                  <c:v>SJIT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invertIfNegative val="0"/>
          <c:cat>
            <c:strRef>
              <c:f>Sheet3!$G$32:$L$32</c:f>
              <c:strCache>
                <c:ptCount val="6"/>
                <c:pt idx="0">
                  <c:v>conv 2 x 1</c:v>
                </c:pt>
                <c:pt idx="1">
                  <c:v>conv 3 x 1</c:v>
                </c:pt>
                <c:pt idx="2">
                  <c:v>conv 3 x 3</c:v>
                </c:pt>
                <c:pt idx="3">
                  <c:v>add snake</c:v>
                </c:pt>
                <c:pt idx="4">
                  <c:v>add/mem snake</c:v>
                </c:pt>
                <c:pt idx="5">
                  <c:v>harris</c:v>
                </c:pt>
              </c:strCache>
            </c:strRef>
          </c:cat>
          <c:val>
            <c:numRef>
              <c:f>Sheet3!$G$35:$L$35</c:f>
              <c:numCache>
                <c:formatCode>General</c:formatCode>
                <c:ptCount val="6"/>
                <c:pt idx="0">
                  <c:v>63</c:v>
                </c:pt>
                <c:pt idx="1">
                  <c:v>91</c:v>
                </c:pt>
                <c:pt idx="2">
                  <c:v>93</c:v>
                </c:pt>
                <c:pt idx="3">
                  <c:v>68</c:v>
                </c:pt>
                <c:pt idx="4">
                  <c:v>166</c:v>
                </c:pt>
                <c:pt idx="5">
                  <c:v>318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1DF-674E-BCF5-7345F588BBB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51977472"/>
        <c:axId val="192086736"/>
      </c:barChart>
      <c:catAx>
        <c:axId val="2519774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2086736"/>
        <c:crosses val="autoZero"/>
        <c:auto val="1"/>
        <c:lblAlgn val="ctr"/>
        <c:lblOffset val="100"/>
        <c:noMultiLvlLbl val="0"/>
      </c:catAx>
      <c:valAx>
        <c:axId val="1920867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000" baseline="0" dirty="0">
                    <a:solidFill>
                      <a:schemeClr val="tx1"/>
                    </a:solidFill>
                  </a:rPr>
                  <a:t>Runtime (seconds)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519774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11621975680469125"/>
          <c:y val="0.17223700335876457"/>
          <c:w val="0.23517773436650527"/>
          <c:h val="0.1100358841863517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30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DE2E72-C4AA-374F-9B49-ED23DA3A6757}" type="datetimeFigureOut">
              <a:rPr lang="en-US" smtClean="0"/>
              <a:t>10/14/2018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A57AAF-E62B-454C-BF54-78CFBAB94D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716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122A8F-FEB1-4B5A-9C78-E67A52AB09B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1159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19138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To move to the next slide: So how do we deal with</a:t>
            </a:r>
            <a:r>
              <a:rPr lang="en-US" baseline="0" dirty="0" smtClean="0"/>
              <a:t> complexity? How have we historically dealt with it?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6CDEE5-53CE-4670-9C81-9F1EECB5B254}" type="slidenum">
              <a:rPr lang="he-IL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1787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44636398a7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44636398a7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54776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44636398a7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44636398a7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0947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083739"/>
            <a:ext cx="10363200" cy="2262717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987798"/>
            <a:ext cx="8534400" cy="17526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89147" y="6441016"/>
            <a:ext cx="2844800" cy="365125"/>
          </a:xfrm>
          <a:prstGeom prst="rect">
            <a:avLst/>
          </a:prstGeom>
        </p:spPr>
        <p:txBody>
          <a:bodyPr/>
          <a:lstStyle/>
          <a:p>
            <a:fld id="{3AF07CC6-2FD7-BD46-8C7B-0893ED9709B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5476" y="6441016"/>
            <a:ext cx="3860800" cy="365125"/>
          </a:xfrm>
          <a:prstGeom prst="rect">
            <a:avLst/>
          </a:prstGeom>
        </p:spPr>
        <p:txBody>
          <a:bodyPr/>
          <a:lstStyle>
            <a:lvl1pPr algn="l">
              <a:defRPr sz="1400">
                <a:solidFill>
                  <a:srgbClr val="7F7F7F"/>
                </a:solidFill>
                <a:latin typeface="Helvetica"/>
                <a:cs typeface="Helvetica"/>
              </a:defRPr>
            </a:lvl1pPr>
          </a:lstStyle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189147" y="6441016"/>
            <a:ext cx="2844800" cy="365125"/>
          </a:xfrm>
          <a:prstGeom prst="rect">
            <a:avLst/>
          </a:prstGeom>
        </p:spPr>
        <p:txBody>
          <a:bodyPr/>
          <a:lstStyle>
            <a:lvl1pPr algn="r">
              <a:defRPr sz="1400">
                <a:solidFill>
                  <a:srgbClr val="7F7F7F"/>
                </a:solidFill>
                <a:latin typeface="Helvetica"/>
                <a:cs typeface="Helvetica"/>
              </a:defRPr>
            </a:lvl1pPr>
          </a:lstStyle>
          <a:p>
            <a:fld id="{3AF07CC6-2FD7-BD46-8C7B-0893ED9709B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5476" y="6441016"/>
            <a:ext cx="3860800" cy="365125"/>
          </a:xfrm>
          <a:prstGeom prst="rect">
            <a:avLst/>
          </a:prstGeom>
        </p:spPr>
        <p:txBody>
          <a:bodyPr/>
          <a:lstStyle>
            <a:lvl1pPr algn="l">
              <a:defRPr sz="1400">
                <a:solidFill>
                  <a:srgbClr val="7F7F7F"/>
                </a:solidFill>
                <a:latin typeface="Helvetica"/>
                <a:cs typeface="Helvetica"/>
              </a:defRPr>
            </a:lvl1pPr>
          </a:lstStyle>
          <a:p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189147" y="6441016"/>
            <a:ext cx="2844800" cy="365125"/>
          </a:xfrm>
          <a:prstGeom prst="rect">
            <a:avLst/>
          </a:prstGeom>
        </p:spPr>
        <p:txBody>
          <a:bodyPr/>
          <a:lstStyle>
            <a:lvl1pPr algn="r">
              <a:defRPr sz="1400">
                <a:solidFill>
                  <a:srgbClr val="7F7F7F"/>
                </a:solidFill>
                <a:latin typeface="Helvetica"/>
                <a:cs typeface="Helvetica"/>
              </a:defRPr>
            </a:lvl1pPr>
          </a:lstStyle>
          <a:p>
            <a:fld id="{3AF07CC6-2FD7-BD46-8C7B-0893ED9709B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9" descr="SUSig_White.eps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13800" y="6415623"/>
            <a:ext cx="2728384" cy="249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5" y="0"/>
            <a:ext cx="12206817" cy="457200"/>
          </a:xfrm>
          <a:prstGeom prst="rect">
            <a:avLst/>
          </a:prstGeom>
          <a:solidFill>
            <a:schemeClr val="bg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latin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2400746"/>
            <a:ext cx="10972800" cy="824631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Text Placeholder 33"/>
          <p:cNvSpPr>
            <a:spLocks noGrp="1"/>
          </p:cNvSpPr>
          <p:nvPr>
            <p:ph type="body" sz="quarter" idx="18" hasCustomPrompt="1"/>
          </p:nvPr>
        </p:nvSpPr>
        <p:spPr>
          <a:xfrm>
            <a:off x="2137836" y="4798696"/>
            <a:ext cx="8079317" cy="274320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 algn="ctr">
              <a:buNone/>
              <a:defRPr sz="18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Insert date here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609600" y="3225376"/>
            <a:ext cx="10972800" cy="6158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cap="none" spc="300">
                <a:solidFill>
                  <a:srgbClr val="A4001D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8" name="Picture 7" descr="EE-web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94188" y="6026156"/>
            <a:ext cx="3373873" cy="651933"/>
          </a:xfrm>
          <a:prstGeom prst="rect">
            <a:avLst/>
          </a:prstGeom>
        </p:spPr>
      </p:pic>
      <p:sp>
        <p:nvSpPr>
          <p:cNvPr id="9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9397" y="6415623"/>
            <a:ext cx="1128183" cy="3619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0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+mn-cs"/>
              </a:defRPr>
            </a:lvl1pPr>
          </a:lstStyle>
          <a:p>
            <a:fld id="{DE362883-FEC8-4060-BEAC-81884453EC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87620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18734681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7812" y="1600201"/>
            <a:ext cx="10264588" cy="4525963"/>
          </a:xfrm>
          <a:prstGeom prst="rect">
            <a:avLst/>
          </a:prstGeom>
        </p:spPr>
        <p:txBody>
          <a:bodyPr lIns="91440" anchor="ctr">
            <a:normAutofit/>
          </a:bodyPr>
          <a:lstStyle>
            <a:lvl1pPr marL="347472" indent="-256032">
              <a:spcBef>
                <a:spcPts val="300"/>
              </a:spcBef>
              <a:defRPr sz="2600"/>
            </a:lvl1pPr>
            <a:lvl2pPr marL="557784" indent="-192024" algn="l">
              <a:spcBef>
                <a:spcPts val="400"/>
              </a:spcBef>
              <a:buSzPct val="46000"/>
              <a:buFont typeface="Lucida Grande"/>
              <a:buChar char="▶"/>
              <a:defRPr sz="2400"/>
            </a:lvl2pPr>
            <a:lvl3pPr>
              <a:spcBef>
                <a:spcPts val="400"/>
              </a:spcBef>
              <a:defRPr sz="2000"/>
            </a:lvl3pPr>
            <a:lvl4pPr>
              <a:spcBef>
                <a:spcPts val="400"/>
              </a:spcBef>
              <a:defRPr sz="1800"/>
            </a:lvl4pPr>
            <a:lvl5pPr>
              <a:spcBef>
                <a:spcPts val="400"/>
              </a:spcBef>
              <a:defRPr sz="18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5476" y="6441016"/>
            <a:ext cx="3860800" cy="365125"/>
          </a:xfrm>
          <a:prstGeom prst="rect">
            <a:avLst/>
          </a:prstGeom>
        </p:spPr>
        <p:txBody>
          <a:bodyPr/>
          <a:lstStyle>
            <a:lvl1pPr algn="l">
              <a:defRPr sz="1400">
                <a:solidFill>
                  <a:srgbClr val="7F7F7F"/>
                </a:solidFill>
                <a:latin typeface="Helvetica"/>
                <a:cs typeface="Helvetica"/>
              </a:defRPr>
            </a:lvl1pPr>
          </a:lstStyle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189147" y="6441016"/>
            <a:ext cx="2844800" cy="365125"/>
          </a:xfrm>
          <a:prstGeom prst="rect">
            <a:avLst/>
          </a:prstGeom>
        </p:spPr>
        <p:txBody>
          <a:bodyPr/>
          <a:lstStyle>
            <a:lvl1pPr algn="r">
              <a:defRPr sz="1400">
                <a:solidFill>
                  <a:srgbClr val="7F7F7F"/>
                </a:solidFill>
                <a:latin typeface="Helvetica"/>
                <a:cs typeface="Helvetica"/>
              </a:defRPr>
            </a:lvl1pPr>
          </a:lstStyle>
          <a:p>
            <a:fld id="{3AF07CC6-2FD7-BD46-8C7B-0893ED9709B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5476" y="6441016"/>
            <a:ext cx="3860800" cy="365125"/>
          </a:xfrm>
          <a:prstGeom prst="rect">
            <a:avLst/>
          </a:prstGeom>
        </p:spPr>
        <p:txBody>
          <a:bodyPr/>
          <a:lstStyle>
            <a:lvl1pPr algn="l">
              <a:defRPr sz="1400">
                <a:solidFill>
                  <a:srgbClr val="7F7F7F"/>
                </a:solidFill>
                <a:latin typeface="Helvetica"/>
                <a:cs typeface="Helvetica"/>
              </a:defRPr>
            </a:lvl1pPr>
          </a:lstStyle>
          <a:p>
            <a:endParaRPr lang="en-US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189147" y="6441016"/>
            <a:ext cx="2844800" cy="365125"/>
          </a:xfrm>
          <a:prstGeom prst="rect">
            <a:avLst/>
          </a:prstGeom>
        </p:spPr>
        <p:txBody>
          <a:bodyPr/>
          <a:lstStyle>
            <a:lvl1pPr algn="r">
              <a:defRPr sz="1400">
                <a:solidFill>
                  <a:srgbClr val="7F7F7F"/>
                </a:solidFill>
                <a:latin typeface="Helvetica"/>
                <a:cs typeface="Helvetica"/>
              </a:defRPr>
            </a:lvl1pPr>
          </a:lstStyle>
          <a:p>
            <a:fld id="{3AF07CC6-2FD7-BD46-8C7B-0893ED9709B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5476" y="6441016"/>
            <a:ext cx="3860800" cy="365125"/>
          </a:xfrm>
          <a:prstGeom prst="rect">
            <a:avLst/>
          </a:prstGeom>
        </p:spPr>
        <p:txBody>
          <a:bodyPr/>
          <a:lstStyle>
            <a:lvl1pPr algn="l">
              <a:defRPr sz="1400">
                <a:solidFill>
                  <a:srgbClr val="7F7F7F"/>
                </a:solidFill>
                <a:latin typeface="Helvetica"/>
                <a:cs typeface="Helvetica"/>
              </a:defRPr>
            </a:lvl1pPr>
          </a:lstStyle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189147" y="6441016"/>
            <a:ext cx="2844800" cy="365125"/>
          </a:xfrm>
          <a:prstGeom prst="rect">
            <a:avLst/>
          </a:prstGeom>
        </p:spPr>
        <p:txBody>
          <a:bodyPr/>
          <a:lstStyle>
            <a:lvl1pPr algn="r">
              <a:defRPr sz="1400">
                <a:solidFill>
                  <a:srgbClr val="7F7F7F"/>
                </a:solidFill>
                <a:latin typeface="Helvetica"/>
                <a:cs typeface="Helvetica"/>
              </a:defRPr>
            </a:lvl1pPr>
          </a:lstStyle>
          <a:p>
            <a:fld id="{3AF07CC6-2FD7-BD46-8C7B-0893ED9709B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135476" y="6441016"/>
            <a:ext cx="3860800" cy="365125"/>
          </a:xfrm>
          <a:prstGeom prst="rect">
            <a:avLst/>
          </a:prstGeom>
        </p:spPr>
        <p:txBody>
          <a:bodyPr/>
          <a:lstStyle>
            <a:lvl1pPr algn="l">
              <a:defRPr sz="1400">
                <a:solidFill>
                  <a:srgbClr val="7F7F7F"/>
                </a:solidFill>
                <a:latin typeface="Helvetica"/>
                <a:cs typeface="Helvetica"/>
              </a:defRPr>
            </a:lvl1pPr>
          </a:lstStyle>
          <a:p>
            <a:endParaRPr lang="en-US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9189147" y="6441016"/>
            <a:ext cx="2844800" cy="365125"/>
          </a:xfrm>
          <a:prstGeom prst="rect">
            <a:avLst/>
          </a:prstGeom>
        </p:spPr>
        <p:txBody>
          <a:bodyPr/>
          <a:lstStyle>
            <a:lvl1pPr algn="r">
              <a:defRPr sz="1400">
                <a:solidFill>
                  <a:srgbClr val="7F7F7F"/>
                </a:solidFill>
                <a:latin typeface="Helvetica"/>
                <a:cs typeface="Helvetica"/>
              </a:defRPr>
            </a:lvl1pPr>
          </a:lstStyle>
          <a:p>
            <a:fld id="{3AF07CC6-2FD7-BD46-8C7B-0893ED9709B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5476" y="6441016"/>
            <a:ext cx="3860800" cy="365125"/>
          </a:xfrm>
          <a:prstGeom prst="rect">
            <a:avLst/>
          </a:prstGeom>
        </p:spPr>
        <p:txBody>
          <a:bodyPr/>
          <a:lstStyle>
            <a:lvl1pPr algn="l">
              <a:defRPr sz="1400">
                <a:solidFill>
                  <a:srgbClr val="7F7F7F"/>
                </a:solidFill>
                <a:latin typeface="Helvetica"/>
                <a:cs typeface="Helvetica"/>
              </a:defRPr>
            </a:lvl1pPr>
          </a:lstStyle>
          <a:p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189147" y="6441016"/>
            <a:ext cx="2844800" cy="365125"/>
          </a:xfrm>
          <a:prstGeom prst="rect">
            <a:avLst/>
          </a:prstGeom>
        </p:spPr>
        <p:txBody>
          <a:bodyPr/>
          <a:lstStyle>
            <a:lvl1pPr algn="r">
              <a:defRPr sz="1400">
                <a:solidFill>
                  <a:srgbClr val="7F7F7F"/>
                </a:solidFill>
                <a:latin typeface="Helvetica"/>
                <a:cs typeface="Helvetica"/>
              </a:defRPr>
            </a:lvl1pPr>
          </a:lstStyle>
          <a:p>
            <a:fld id="{3AF07CC6-2FD7-BD46-8C7B-0893ED9709B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5476" y="6441016"/>
            <a:ext cx="3860800" cy="365125"/>
          </a:xfrm>
          <a:prstGeom prst="rect">
            <a:avLst/>
          </a:prstGeom>
        </p:spPr>
        <p:txBody>
          <a:bodyPr/>
          <a:lstStyle>
            <a:lvl1pPr algn="l">
              <a:defRPr sz="1400">
                <a:solidFill>
                  <a:srgbClr val="7F7F7F"/>
                </a:solidFill>
                <a:latin typeface="Helvetica"/>
                <a:cs typeface="Helvetica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189147" y="6441016"/>
            <a:ext cx="2844800" cy="365125"/>
          </a:xfrm>
          <a:prstGeom prst="rect">
            <a:avLst/>
          </a:prstGeom>
        </p:spPr>
        <p:txBody>
          <a:bodyPr/>
          <a:lstStyle>
            <a:lvl1pPr algn="r">
              <a:defRPr sz="1400">
                <a:solidFill>
                  <a:srgbClr val="7F7F7F"/>
                </a:solidFill>
                <a:latin typeface="Helvetica"/>
                <a:cs typeface="Helvetica"/>
              </a:defRPr>
            </a:lvl1pPr>
          </a:lstStyle>
          <a:p>
            <a:fld id="{3AF07CC6-2FD7-BD46-8C7B-0893ED9709B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5476" y="6441016"/>
            <a:ext cx="3860800" cy="365125"/>
          </a:xfrm>
          <a:prstGeom prst="rect">
            <a:avLst/>
          </a:prstGeom>
        </p:spPr>
        <p:txBody>
          <a:bodyPr/>
          <a:lstStyle>
            <a:lvl1pPr algn="l">
              <a:defRPr sz="1400">
                <a:solidFill>
                  <a:srgbClr val="7F7F7F"/>
                </a:solidFill>
                <a:latin typeface="Helvetica"/>
                <a:cs typeface="Helvetica"/>
              </a:defRPr>
            </a:lvl1pPr>
          </a:lstStyle>
          <a:p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189147" y="6441016"/>
            <a:ext cx="2844800" cy="365125"/>
          </a:xfrm>
          <a:prstGeom prst="rect">
            <a:avLst/>
          </a:prstGeom>
        </p:spPr>
        <p:txBody>
          <a:bodyPr/>
          <a:lstStyle>
            <a:lvl1pPr algn="r">
              <a:defRPr sz="1400">
                <a:solidFill>
                  <a:srgbClr val="7F7F7F"/>
                </a:solidFill>
                <a:latin typeface="Helvetica"/>
                <a:cs typeface="Helvetica"/>
              </a:defRPr>
            </a:lvl1pPr>
          </a:lstStyle>
          <a:p>
            <a:fld id="{3AF07CC6-2FD7-BD46-8C7B-0893ED9709B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5476" y="6441016"/>
            <a:ext cx="3860800" cy="365125"/>
          </a:xfrm>
          <a:prstGeom prst="rect">
            <a:avLst/>
          </a:prstGeom>
        </p:spPr>
        <p:txBody>
          <a:bodyPr/>
          <a:lstStyle>
            <a:lvl1pPr algn="l">
              <a:defRPr sz="1400">
                <a:solidFill>
                  <a:srgbClr val="7F7F7F"/>
                </a:solidFill>
                <a:latin typeface="Helvetica"/>
                <a:cs typeface="Helvetica"/>
              </a:defRPr>
            </a:lvl1pPr>
          </a:lstStyle>
          <a:p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189147" y="6441016"/>
            <a:ext cx="2844800" cy="365125"/>
          </a:xfrm>
          <a:prstGeom prst="rect">
            <a:avLst/>
          </a:prstGeom>
        </p:spPr>
        <p:txBody>
          <a:bodyPr/>
          <a:lstStyle>
            <a:lvl1pPr algn="r">
              <a:defRPr sz="1400">
                <a:solidFill>
                  <a:srgbClr val="7F7F7F"/>
                </a:solidFill>
                <a:latin typeface="Helvetica"/>
                <a:cs typeface="Helvetica"/>
              </a:defRPr>
            </a:lvl1pPr>
          </a:lstStyle>
          <a:p>
            <a:fld id="{3AF07CC6-2FD7-BD46-8C7B-0893ED9709B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5476" y="6441016"/>
            <a:ext cx="3860800" cy="365125"/>
          </a:xfrm>
          <a:prstGeom prst="rect">
            <a:avLst/>
          </a:prstGeom>
        </p:spPr>
        <p:txBody>
          <a:bodyPr/>
          <a:lstStyle>
            <a:lvl1pPr algn="l">
              <a:defRPr sz="1400">
                <a:solidFill>
                  <a:schemeClr val="bg1">
                    <a:lumMod val="50000"/>
                  </a:schemeClr>
                </a:solidFill>
                <a:latin typeface="Helvetica"/>
                <a:cs typeface="Helvetica"/>
              </a:defRPr>
            </a:lvl1pPr>
          </a:lstStyle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189147" y="6441016"/>
            <a:ext cx="2844800" cy="365125"/>
          </a:xfrm>
          <a:prstGeom prst="rect">
            <a:avLst/>
          </a:prstGeom>
        </p:spPr>
        <p:txBody>
          <a:bodyPr/>
          <a:lstStyle>
            <a:lvl1pPr algn="r">
              <a:defRPr sz="1400">
                <a:solidFill>
                  <a:schemeClr val="bg1">
                    <a:lumMod val="50000"/>
                  </a:schemeClr>
                </a:solidFill>
                <a:latin typeface="Helvetica"/>
                <a:cs typeface="Helvetica"/>
              </a:defRPr>
            </a:lvl1pPr>
          </a:lstStyle>
          <a:p>
            <a:fld id="{3AF07CC6-2FD7-BD46-8C7B-0893ED9709B3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99" r:id="rId12"/>
    <p:sldLayoutId id="2147483703" r:id="rId13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Helvetica"/>
          <a:ea typeface="+mj-ea"/>
          <a:cs typeface="Helvetica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Helvetica"/>
          <a:ea typeface="+mn-ea"/>
          <a:cs typeface="Helvetica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Helvetica"/>
          <a:ea typeface="+mn-ea"/>
          <a:cs typeface="Helvetica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Helvetica"/>
          <a:ea typeface="+mn-ea"/>
          <a:cs typeface="Helvetica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Helvetica"/>
          <a:ea typeface="+mn-ea"/>
          <a:cs typeface="Helvetica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Helvetica"/>
          <a:ea typeface="+mn-ea"/>
          <a:cs typeface="Helvetica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b="1" dirty="0" smtClean="0"/>
              <a:t>AHA (Agile Hardware): Progress &amp; Plans</a:t>
            </a:r>
            <a:endParaRPr lang="en-US" sz="48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2137836" y="5020949"/>
            <a:ext cx="8079317" cy="274320"/>
          </a:xfrm>
        </p:spPr>
        <p:txBody>
          <a:bodyPr/>
          <a:lstStyle/>
          <a:p>
            <a:fld id="{13751FA9-A6A0-49F6-9DFD-1FF8A6D77480}" type="datetime1">
              <a:rPr lang="en-US" smtClean="0"/>
              <a:t>10/14/2018</a:t>
            </a:fld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3046408"/>
            <a:ext cx="10972800" cy="965628"/>
          </a:xfrm>
        </p:spPr>
        <p:txBody>
          <a:bodyPr/>
          <a:lstStyle/>
          <a:p>
            <a:endParaRPr lang="en-US" dirty="0" smtClean="0">
              <a:latin typeface="+mj-lt"/>
            </a:endParaRPr>
          </a:p>
          <a:p>
            <a:r>
              <a:rPr lang="en-US" dirty="0" smtClean="0">
                <a:latin typeface="+mj-lt"/>
              </a:rPr>
              <a:t>Clark Barrett, Kayvon Fatahalian, Pat Hanrahan, </a:t>
            </a:r>
          </a:p>
          <a:p>
            <a:r>
              <a:rPr lang="en-US" dirty="0" smtClean="0">
                <a:latin typeface="+mj-lt"/>
              </a:rPr>
              <a:t>Mark Horowitz, Priyanka Raina</a:t>
            </a:r>
            <a:endParaRPr lang="en-US" cap="none" dirty="0">
              <a:latin typeface="+mj-l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E362883-FEC8-4060-BEAC-81884453ECAA}" type="slidenum">
              <a:rPr lang="en-US" smtClean="0"/>
              <a:t>1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928" y="5158109"/>
            <a:ext cx="3028950" cy="151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65598"/>
      </p:ext>
    </p:extLst>
  </p:cSld>
  <p:clrMapOvr>
    <a:masterClrMapping/>
  </p:clrMapOvr>
  <p:transition spd="slow" advTm="15345"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Doesn’t Address The Biggest Issue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F07CC6-2FD7-BD46-8C7B-0893ED9709B3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1026" name="Picture 2" descr="http://semiengineering.com/wp-content/uploads/2014/03/image00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2481" y="1450948"/>
            <a:ext cx="6763329" cy="5355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9708961" y="6192923"/>
            <a:ext cx="2324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Helvetica"/>
                <a:cs typeface="Helvetica"/>
              </a:rPr>
              <a:t>Source: IBS</a:t>
            </a:r>
          </a:p>
        </p:txBody>
      </p:sp>
      <p:sp>
        <p:nvSpPr>
          <p:cNvPr id="7" name="Right Arrow 6"/>
          <p:cNvSpPr/>
          <p:nvPr/>
        </p:nvSpPr>
        <p:spPr>
          <a:xfrm>
            <a:off x="1620982" y="2859579"/>
            <a:ext cx="5419898" cy="1155469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8225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411"/>
    </mc:Choice>
    <mc:Fallback>
      <p:transition spd="slow" advTm="18411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4734731" y="4312118"/>
            <a:ext cx="1197916" cy="51013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 Quickly Map App to Hardware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F07CC6-2FD7-BD46-8C7B-0893ED9709B3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024752" y="6001262"/>
            <a:ext cx="6142495" cy="6320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r>
              <a:rPr lang="en-US" sz="3600" dirty="0" smtClean="0"/>
              <a:t>Need Some Isolation</a:t>
            </a:r>
            <a:endParaRPr lang="en-US" sz="3600" dirty="0"/>
          </a:p>
        </p:txBody>
      </p:sp>
      <p:sp>
        <p:nvSpPr>
          <p:cNvPr id="7" name="Oval 6"/>
          <p:cNvSpPr/>
          <p:nvPr/>
        </p:nvSpPr>
        <p:spPr>
          <a:xfrm>
            <a:off x="2154264" y="3285638"/>
            <a:ext cx="2580467" cy="2580467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Application</a:t>
            </a:r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7609668" y="3215716"/>
            <a:ext cx="2580467" cy="2580467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Architecture</a:t>
            </a:r>
            <a:endParaRPr lang="en-US" dirty="0"/>
          </a:p>
        </p:txBody>
      </p:sp>
      <p:sp>
        <p:nvSpPr>
          <p:cNvPr id="10" name="Freeform 9"/>
          <p:cNvSpPr/>
          <p:nvPr/>
        </p:nvSpPr>
        <p:spPr>
          <a:xfrm>
            <a:off x="956348" y="2374391"/>
            <a:ext cx="2831989" cy="2618574"/>
          </a:xfrm>
          <a:custGeom>
            <a:avLst/>
            <a:gdLst>
              <a:gd name="connsiteX0" fmla="*/ 2685754 w 2831989"/>
              <a:gd name="connsiteY0" fmla="*/ 926745 h 2618574"/>
              <a:gd name="connsiteX1" fmla="*/ 2670255 w 2831989"/>
              <a:gd name="connsiteY1" fmla="*/ 198325 h 2618574"/>
              <a:gd name="connsiteX2" fmla="*/ 1042933 w 2831989"/>
              <a:gd name="connsiteY2" fmla="*/ 97586 h 2618574"/>
              <a:gd name="connsiteX3" fmla="*/ 12296 w 2831989"/>
              <a:gd name="connsiteY3" fmla="*/ 1453687 h 2618574"/>
              <a:gd name="connsiteX4" fmla="*/ 523740 w 2831989"/>
              <a:gd name="connsiteY4" fmla="*/ 2476575 h 2618574"/>
              <a:gd name="connsiteX5" fmla="*/ 1252160 w 2831989"/>
              <a:gd name="connsiteY5" fmla="*/ 2585064 h 2618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31989" h="2618574">
                <a:moveTo>
                  <a:pt x="2685754" y="926745"/>
                </a:moveTo>
                <a:cubicBezTo>
                  <a:pt x="2814906" y="631631"/>
                  <a:pt x="2944058" y="336518"/>
                  <a:pt x="2670255" y="198325"/>
                </a:cubicBezTo>
                <a:cubicBezTo>
                  <a:pt x="2396452" y="60132"/>
                  <a:pt x="1485926" y="-111641"/>
                  <a:pt x="1042933" y="97586"/>
                </a:cubicBezTo>
                <a:cubicBezTo>
                  <a:pt x="599940" y="306813"/>
                  <a:pt x="98828" y="1057189"/>
                  <a:pt x="12296" y="1453687"/>
                </a:cubicBezTo>
                <a:cubicBezTo>
                  <a:pt x="-74236" y="1850185"/>
                  <a:pt x="317096" y="2288012"/>
                  <a:pt x="523740" y="2476575"/>
                </a:cubicBezTo>
                <a:cubicBezTo>
                  <a:pt x="730384" y="2665138"/>
                  <a:pt x="991272" y="2625101"/>
                  <a:pt x="1252160" y="2585064"/>
                </a:cubicBezTo>
              </a:path>
            </a:pathLst>
          </a:custGeom>
          <a:noFill/>
          <a:ln w="381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/>
          <p:cNvSpPr/>
          <p:nvPr/>
        </p:nvSpPr>
        <p:spPr>
          <a:xfrm flipH="1">
            <a:off x="8556062" y="2317564"/>
            <a:ext cx="2831989" cy="2618574"/>
          </a:xfrm>
          <a:custGeom>
            <a:avLst/>
            <a:gdLst>
              <a:gd name="connsiteX0" fmla="*/ 2685754 w 2831989"/>
              <a:gd name="connsiteY0" fmla="*/ 926745 h 2618574"/>
              <a:gd name="connsiteX1" fmla="*/ 2670255 w 2831989"/>
              <a:gd name="connsiteY1" fmla="*/ 198325 h 2618574"/>
              <a:gd name="connsiteX2" fmla="*/ 1042933 w 2831989"/>
              <a:gd name="connsiteY2" fmla="*/ 97586 h 2618574"/>
              <a:gd name="connsiteX3" fmla="*/ 12296 w 2831989"/>
              <a:gd name="connsiteY3" fmla="*/ 1453687 h 2618574"/>
              <a:gd name="connsiteX4" fmla="*/ 523740 w 2831989"/>
              <a:gd name="connsiteY4" fmla="*/ 2476575 h 2618574"/>
              <a:gd name="connsiteX5" fmla="*/ 1252160 w 2831989"/>
              <a:gd name="connsiteY5" fmla="*/ 2585064 h 2618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31989" h="2618574">
                <a:moveTo>
                  <a:pt x="2685754" y="926745"/>
                </a:moveTo>
                <a:cubicBezTo>
                  <a:pt x="2814906" y="631631"/>
                  <a:pt x="2944058" y="336518"/>
                  <a:pt x="2670255" y="198325"/>
                </a:cubicBezTo>
                <a:cubicBezTo>
                  <a:pt x="2396452" y="60132"/>
                  <a:pt x="1485926" y="-111641"/>
                  <a:pt x="1042933" y="97586"/>
                </a:cubicBezTo>
                <a:cubicBezTo>
                  <a:pt x="599940" y="306813"/>
                  <a:pt x="98828" y="1057189"/>
                  <a:pt x="12296" y="1453687"/>
                </a:cubicBezTo>
                <a:cubicBezTo>
                  <a:pt x="-74236" y="1850185"/>
                  <a:pt x="317096" y="2288012"/>
                  <a:pt x="523740" y="2476575"/>
                </a:cubicBezTo>
                <a:cubicBezTo>
                  <a:pt x="730384" y="2665138"/>
                  <a:pt x="991272" y="2625101"/>
                  <a:pt x="1252160" y="2585064"/>
                </a:cubicBezTo>
              </a:path>
            </a:pathLst>
          </a:custGeom>
          <a:noFill/>
          <a:ln w="381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5216892" y="3747036"/>
            <a:ext cx="1386038" cy="1657670"/>
          </a:xfrm>
          <a:prstGeom prst="rect">
            <a:avLst/>
          </a:prstGeom>
          <a:scene3d>
            <a:camera prst="isometricRightUp"/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/>
        </p:nvSpPr>
        <p:spPr>
          <a:xfrm>
            <a:off x="5932647" y="4052808"/>
            <a:ext cx="1677021" cy="1015139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522529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7574"/>
    </mc:Choice>
    <mc:Fallback>
      <p:transition spd="slow" advTm="975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Abstract Hardware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7812" y="2030931"/>
            <a:ext cx="10264588" cy="4095233"/>
          </a:xfrm>
        </p:spPr>
        <p:txBody>
          <a:bodyPr/>
          <a:lstStyle/>
          <a:p>
            <a:r>
              <a:rPr lang="en-US" dirty="0" smtClean="0"/>
              <a:t>Accelerators only work for local, compute intensive, applications</a:t>
            </a:r>
            <a:endParaRPr lang="en-US" dirty="0"/>
          </a:p>
          <a:p>
            <a:pPr lvl="1"/>
            <a:r>
              <a:rPr lang="en-US" sz="2400" dirty="0" smtClean="0"/>
              <a:t>Everything else will be limited by the memory system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Our hardware IR should be good for these applications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F07CC6-2FD7-BD46-8C7B-0893ED9709B3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609600" y="1003564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r>
              <a:rPr lang="en-US" sz="3600" dirty="0" smtClean="0"/>
              <a:t>(Avoiding the Save Computing Mistake)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0471074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3064"/>
    </mc:Choice>
    <mc:Fallback>
      <p:transition spd="slow" advTm="93064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7"/>
            <a:ext cx="10972800" cy="1880733"/>
          </a:xfrm>
        </p:spPr>
        <p:txBody>
          <a:bodyPr/>
          <a:lstStyle/>
          <a:p>
            <a:r>
              <a:rPr lang="en-US" dirty="0" smtClean="0"/>
              <a:t>Optimizing with an “ISA”</a:t>
            </a:r>
            <a:br>
              <a:rPr lang="en-US" dirty="0" smtClean="0"/>
            </a:br>
            <a:r>
              <a:rPr lang="en-US" dirty="0"/>
              <a:t> </a:t>
            </a:r>
            <a:r>
              <a:rPr lang="en-US" sz="3200" dirty="0" smtClean="0"/>
              <a:t>An Agile Approach to Accelerators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7812" y="1981200"/>
            <a:ext cx="10264588" cy="4144964"/>
          </a:xfrm>
        </p:spPr>
        <p:txBody>
          <a:bodyPr/>
          <a:lstStyle/>
          <a:p>
            <a:r>
              <a:rPr lang="en-US" dirty="0" smtClean="0"/>
              <a:t>Key idea:</a:t>
            </a:r>
          </a:p>
          <a:p>
            <a:pPr lvl="1"/>
            <a:r>
              <a:rPr lang="en-US" dirty="0" smtClean="0"/>
              <a:t>Maintain end-to-end flow no matter what</a:t>
            </a:r>
          </a:p>
          <a:p>
            <a:pPr lvl="1"/>
            <a:r>
              <a:rPr lang="en-US" dirty="0" smtClean="0"/>
              <a:t>Always be able to compile new applications</a:t>
            </a:r>
          </a:p>
          <a:p>
            <a:pPr lvl="1"/>
            <a:endParaRPr lang="en-US" dirty="0"/>
          </a:p>
          <a:p>
            <a:r>
              <a:rPr lang="en-US" dirty="0" smtClean="0"/>
              <a:t>Incrementally change tools/fabric to improve performance</a:t>
            </a:r>
          </a:p>
          <a:p>
            <a:pPr lvl="1"/>
            <a:endParaRPr lang="en-US" dirty="0"/>
          </a:p>
          <a:p>
            <a:r>
              <a:rPr lang="en-US" dirty="0" smtClean="0"/>
              <a:t>Accelerator becomes optimization of underlying fabric</a:t>
            </a:r>
          </a:p>
          <a:p>
            <a:pPr lvl="1"/>
            <a:r>
              <a:rPr lang="en-US" dirty="0" smtClean="0"/>
              <a:t>Heterogeneous fabric, which may or may not need “new” instructions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F07CC6-2FD7-BD46-8C7B-0893ED9709B3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5074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9426"/>
    </mc:Choice>
    <mc:Fallback>
      <p:transition spd="slow" advTm="119426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 Quickly Map App to Hardware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Application needs to be written in a DSL (Visual Computing)</a:t>
            </a:r>
          </a:p>
          <a:p>
            <a:pPr lvl="1"/>
            <a:r>
              <a:rPr lang="en-US" sz="2400" dirty="0" smtClean="0"/>
              <a:t>Halide</a:t>
            </a:r>
          </a:p>
          <a:p>
            <a:pPr lvl="1"/>
            <a:endParaRPr lang="en-US" dirty="0"/>
          </a:p>
          <a:p>
            <a:r>
              <a:rPr lang="en-US" dirty="0" smtClean="0"/>
              <a:t>Compiler maps it to a programmable hardware model (ISA)</a:t>
            </a:r>
          </a:p>
          <a:p>
            <a:pPr lvl="1"/>
            <a:r>
              <a:rPr lang="en-US" sz="2400" dirty="0" smtClean="0"/>
              <a:t>CoreIR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Map, place/route lowered application to target hardware</a:t>
            </a:r>
          </a:p>
          <a:p>
            <a:pPr lvl="1"/>
            <a:r>
              <a:rPr lang="en-US" sz="2400" dirty="0" smtClean="0"/>
              <a:t>CGRA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F07CC6-2FD7-BD46-8C7B-0893ED9709B3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8164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1362"/>
    </mc:Choice>
    <mc:Fallback>
      <p:transition spd="slow" advTm="51362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Halide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Separates schedule from function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Already is an embedded language</a:t>
            </a:r>
          </a:p>
          <a:p>
            <a:pPr lvl="1"/>
            <a:r>
              <a:rPr lang="en-US" dirty="0" smtClean="0"/>
              <a:t>Easy to indicate what should be accelerated</a:t>
            </a:r>
          </a:p>
          <a:p>
            <a:pPr lvl="1"/>
            <a:r>
              <a:rPr lang="en-US" dirty="0" smtClean="0"/>
              <a:t>Generates good code for the rest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F07CC6-2FD7-BD46-8C7B-0893ED9709B3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70278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3976"/>
    </mc:Choice>
    <mc:Fallback>
      <p:transition spd="slow" advTm="83976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CoreIR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Formal semantics</a:t>
            </a:r>
          </a:p>
          <a:p>
            <a:pPr lvl="1"/>
            <a:r>
              <a:rPr lang="en-US" dirty="0" smtClean="0"/>
              <a:t>Facilitates formal checking of design flow</a:t>
            </a:r>
          </a:p>
          <a:p>
            <a:pPr lvl="1"/>
            <a:endParaRPr lang="en-US" dirty="0"/>
          </a:p>
          <a:p>
            <a:r>
              <a:rPr lang="en-US" dirty="0" smtClean="0"/>
              <a:t>Representation (DAGs of operations)</a:t>
            </a:r>
          </a:p>
          <a:p>
            <a:pPr lvl="1"/>
            <a:r>
              <a:rPr lang="en-US" dirty="0" smtClean="0"/>
              <a:t>Matches the representation of our applications</a:t>
            </a:r>
          </a:p>
          <a:p>
            <a:pPr lvl="1"/>
            <a:endParaRPr lang="en-US" dirty="0"/>
          </a:p>
          <a:p>
            <a:r>
              <a:rPr lang="en-US" dirty="0" smtClean="0"/>
              <a:t>Allows linking of inputs from other systems</a:t>
            </a:r>
          </a:p>
          <a:p>
            <a:pPr lvl="1"/>
            <a:r>
              <a:rPr lang="en-US" dirty="0" smtClean="0"/>
              <a:t>It isn’t ego-centric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F07CC6-2FD7-BD46-8C7B-0893ED9709B3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5165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5539"/>
    </mc:Choice>
    <mc:Fallback>
      <p:transition spd="slow" advTm="105539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CGRA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It is universal</a:t>
            </a:r>
          </a:p>
          <a:p>
            <a:pPr lvl="1"/>
            <a:r>
              <a:rPr lang="en-US" dirty="0" smtClean="0"/>
              <a:t>It can map any application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marL="365760" lvl="1" indent="0">
              <a:buNone/>
            </a:pPr>
            <a:endParaRPr lang="en-US" dirty="0"/>
          </a:p>
          <a:p>
            <a:r>
              <a:rPr lang="en-US" dirty="0" smtClean="0"/>
              <a:t>It is a spatial architecture</a:t>
            </a:r>
          </a:p>
          <a:p>
            <a:pPr lvl="1"/>
            <a:r>
              <a:rPr lang="en-US" dirty="0" smtClean="0"/>
              <a:t>So we can make it look like any accelerator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F07CC6-2FD7-BD46-8C7B-0893ED9709B3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5656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1902"/>
    </mc:Choice>
    <mc:Fallback>
      <p:transition spd="slow" advTm="61902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Also Need To Build The Hardware Target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This is an </a:t>
            </a:r>
            <a:r>
              <a:rPr lang="en-US" dirty="0" err="1" smtClean="0"/>
              <a:t>SoC</a:t>
            </a:r>
            <a:r>
              <a:rPr lang="en-US" dirty="0" smtClean="0"/>
              <a:t> with a CGRA</a:t>
            </a:r>
          </a:p>
          <a:p>
            <a:pPr lvl="1"/>
            <a:r>
              <a:rPr lang="en-US" dirty="0" smtClean="0"/>
              <a:t>Where the CGRA is continually being updated</a:t>
            </a:r>
          </a:p>
          <a:p>
            <a:pPr lvl="1"/>
            <a:r>
              <a:rPr lang="en-US" dirty="0" smtClean="0"/>
              <a:t>These updates improve the “accelerator”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marL="365760" lvl="1" indent="0">
              <a:buNone/>
            </a:pPr>
            <a:endParaRPr lang="en-US" dirty="0"/>
          </a:p>
          <a:p>
            <a:r>
              <a:rPr lang="en-US" dirty="0" smtClean="0"/>
              <a:t>Need to create a generator to create this </a:t>
            </a:r>
            <a:r>
              <a:rPr lang="en-US" dirty="0" err="1" smtClean="0"/>
              <a:t>SoC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F07CC6-2FD7-BD46-8C7B-0893ED9709B3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1709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5117"/>
    </mc:Choice>
    <mc:Fallback>
      <p:transition spd="slow" advTm="45117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Progress and Plans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Application to </a:t>
            </a:r>
            <a:r>
              <a:rPr lang="en-US" dirty="0" err="1" smtClean="0"/>
              <a:t>coreIR</a:t>
            </a:r>
            <a:endParaRPr lang="en-US" dirty="0" smtClean="0"/>
          </a:p>
          <a:p>
            <a:pPr lvl="1"/>
            <a:r>
              <a:rPr lang="en-US" dirty="0" smtClean="0"/>
              <a:t>Halide compiler work, autoscheduling</a:t>
            </a:r>
          </a:p>
          <a:p>
            <a:pPr lvl="4"/>
            <a:endParaRPr lang="en-US" dirty="0"/>
          </a:p>
          <a:p>
            <a:r>
              <a:rPr lang="en-US" dirty="0" smtClean="0"/>
              <a:t>CoreIR, and mapping </a:t>
            </a:r>
            <a:r>
              <a:rPr lang="en-US" dirty="0" err="1" smtClean="0"/>
              <a:t>coreIR</a:t>
            </a:r>
            <a:r>
              <a:rPr lang="en-US" dirty="0" smtClean="0"/>
              <a:t> to CGRA</a:t>
            </a:r>
          </a:p>
          <a:p>
            <a:pPr lvl="3"/>
            <a:endParaRPr lang="en-US" dirty="0" smtClean="0"/>
          </a:p>
          <a:p>
            <a:r>
              <a:rPr lang="en-US" dirty="0" smtClean="0"/>
              <a:t>CGRA design, generating CGRA</a:t>
            </a:r>
          </a:p>
          <a:p>
            <a:pPr lvl="3"/>
            <a:endParaRPr lang="en-US" dirty="0" smtClean="0"/>
          </a:p>
          <a:p>
            <a:r>
              <a:rPr lang="en-US" dirty="0" smtClean="0"/>
              <a:t>Test and validation environment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F07CC6-2FD7-BD46-8C7B-0893ED9709B3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741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Team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F07CC6-2FD7-BD46-8C7B-0893ED9709B3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5" name="Picture 2" descr="Image result for pat hanraha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54823" y="2402227"/>
            <a:ext cx="1764205" cy="2422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Image result for clark barrett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970367" y="2415337"/>
            <a:ext cx="1842626" cy="2409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Kayvon photo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285"/>
          <a:stretch/>
        </p:blipFill>
        <p:spPr bwMode="auto">
          <a:xfrm>
            <a:off x="6595403" y="2436889"/>
            <a:ext cx="2184721" cy="2426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http://web.mit.edu/~praina/www/img/home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851" r="11000" b="36893"/>
          <a:stretch/>
        </p:blipFill>
        <p:spPr bwMode="auto">
          <a:xfrm>
            <a:off x="9562534" y="2402227"/>
            <a:ext cx="1936865" cy="2539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916203" y="4994763"/>
            <a:ext cx="1102918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Pat Hanrahan </a:t>
            </a:r>
            <a:r>
              <a:rPr lang="en-US" sz="2400" dirty="0" smtClean="0"/>
              <a:t>                   Clark Barrett              </a:t>
            </a:r>
            <a:r>
              <a:rPr lang="en-US" sz="2400" dirty="0"/>
              <a:t>Kayvon </a:t>
            </a:r>
            <a:r>
              <a:rPr lang="en-US" sz="2400" dirty="0" smtClean="0"/>
              <a:t>Fatahalian</a:t>
            </a:r>
            <a:r>
              <a:rPr lang="en-US" sz="2400" dirty="0"/>
              <a:t> </a:t>
            </a:r>
            <a:r>
              <a:rPr lang="en-US" sz="2400" dirty="0" smtClean="0"/>
              <a:t>           Priyanka </a:t>
            </a:r>
            <a:r>
              <a:rPr lang="en-US" sz="2400" dirty="0"/>
              <a:t>Raina</a:t>
            </a:r>
          </a:p>
        </p:txBody>
      </p:sp>
    </p:spTree>
    <p:extLst>
      <p:ext uri="{BB962C8B-B14F-4D97-AF65-F5344CB8AC3E}">
        <p14:creationId xmlns:p14="http://schemas.microsoft.com/office/powerpoint/2010/main" val="18768119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893"/>
    </mc:Choice>
    <mc:Fallback>
      <p:transition spd="slow" advTm="14893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Rectangle"/>
          <p:cNvSpPr/>
          <p:nvPr/>
        </p:nvSpPr>
        <p:spPr>
          <a:xfrm>
            <a:off x="1989947" y="2227710"/>
            <a:ext cx="1936673" cy="720328"/>
          </a:xfrm>
          <a:prstGeom prst="rect">
            <a:avLst/>
          </a:prstGeom>
          <a:solidFill>
            <a:srgbClr val="D6D5D5"/>
          </a:solidFill>
          <a:ln w="12700">
            <a:solidFill>
              <a:srgbClr val="000000"/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  <p:sp>
        <p:nvSpPr>
          <p:cNvPr id="128" name="Rectangle"/>
          <p:cNvSpPr/>
          <p:nvPr/>
        </p:nvSpPr>
        <p:spPr>
          <a:xfrm>
            <a:off x="4425416" y="2882311"/>
            <a:ext cx="4255090" cy="1249227"/>
          </a:xfrm>
          <a:prstGeom prst="rect">
            <a:avLst/>
          </a:prstGeom>
          <a:solidFill>
            <a:srgbClr val="D6D5D5"/>
          </a:solidFill>
          <a:ln w="12700">
            <a:solidFill>
              <a:srgbClr val="000000"/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  <p:sp>
        <p:nvSpPr>
          <p:cNvPr id="129" name="AHA toolchain"/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l">
              <a:defRPr sz="5600"/>
            </a:lvl1pPr>
          </a:lstStyle>
          <a:p>
            <a:pPr algn="ctr"/>
            <a:r>
              <a:rPr lang="en-US" sz="4400" dirty="0" smtClean="0"/>
              <a:t>AHA Toolchain (working)</a:t>
            </a:r>
            <a:endParaRPr lang="en-US" sz="4400" dirty="0"/>
          </a:p>
        </p:txBody>
      </p:sp>
      <p:sp>
        <p:nvSpPr>
          <p:cNvPr id="130" name="Stanford CGRA…"/>
          <p:cNvSpPr txBox="1"/>
          <p:nvPr/>
        </p:nvSpPr>
        <p:spPr>
          <a:xfrm>
            <a:off x="5605186" y="4675636"/>
            <a:ext cx="1859830" cy="5571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9" tIns="35719" rIns="35719" bIns="35719"/>
          <a:lstStyle/>
          <a:p>
            <a:pPr>
              <a:defRPr sz="2600">
                <a:latin typeface="Arial"/>
                <a:ea typeface="Arial"/>
                <a:cs typeface="Arial"/>
                <a:sym typeface="Arial"/>
              </a:defRPr>
            </a:pPr>
            <a:endParaRPr sz="1828" dirty="0"/>
          </a:p>
        </p:txBody>
      </p:sp>
      <p:sp>
        <p:nvSpPr>
          <p:cNvPr id="131" name="ASIC"/>
          <p:cNvSpPr txBox="1"/>
          <p:nvPr/>
        </p:nvSpPr>
        <p:spPr>
          <a:xfrm>
            <a:off x="8408218" y="4650389"/>
            <a:ext cx="1200499" cy="377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9" tIns="35719" rIns="35719" bIns="35719"/>
          <a:lstStyle>
            <a:lvl1pPr>
              <a:defRPr sz="26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1828" dirty="0"/>
              <a:t>ASIC</a:t>
            </a:r>
          </a:p>
        </p:txBody>
      </p:sp>
      <p:sp>
        <p:nvSpPr>
          <p:cNvPr id="132" name="FPGA"/>
          <p:cNvSpPr txBox="1"/>
          <p:nvPr/>
        </p:nvSpPr>
        <p:spPr>
          <a:xfrm>
            <a:off x="2097518" y="5133704"/>
            <a:ext cx="1358536" cy="377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9" tIns="35719" rIns="35719" bIns="35719"/>
          <a:lstStyle>
            <a:lvl1pPr>
              <a:defRPr sz="26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sz="1828" dirty="0" smtClean="0"/>
              <a:t>Host code</a:t>
            </a:r>
            <a:endParaRPr sz="1828" dirty="0"/>
          </a:p>
        </p:txBody>
      </p:sp>
      <p:sp>
        <p:nvSpPr>
          <p:cNvPr id="133" name="CoreIR (LLVM for HW)"/>
          <p:cNvSpPr txBox="1"/>
          <p:nvPr/>
        </p:nvSpPr>
        <p:spPr>
          <a:xfrm>
            <a:off x="4896957" y="2956725"/>
            <a:ext cx="3312008" cy="4810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9" tIns="35719" rIns="35719" bIns="35719"/>
          <a:lstStyle>
            <a:lvl1pPr>
              <a:defRPr sz="3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2250" dirty="0"/>
              <a:t>CoreIR (LLVM for HW)</a:t>
            </a:r>
          </a:p>
        </p:txBody>
      </p:sp>
      <p:sp>
        <p:nvSpPr>
          <p:cNvPr id="134" name="Fast simulation…"/>
          <p:cNvSpPr txBox="1"/>
          <p:nvPr/>
        </p:nvSpPr>
        <p:spPr>
          <a:xfrm>
            <a:off x="4515724" y="3305953"/>
            <a:ext cx="4074473" cy="8426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9" tIns="35719" rIns="35719" bIns="35719"/>
          <a:lstStyle/>
          <a:p>
            <a:pPr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rPr sz="1266" dirty="0"/>
              <a:t>Fast </a:t>
            </a:r>
            <a:r>
              <a:rPr sz="1266" dirty="0" smtClean="0"/>
              <a:t>simulation</a:t>
            </a:r>
            <a:r>
              <a:rPr lang="en-US" sz="1266" dirty="0" smtClean="0"/>
              <a:t>			</a:t>
            </a:r>
            <a:r>
              <a:rPr sz="1266" dirty="0" smtClean="0"/>
              <a:t>SMT-based verification</a:t>
            </a:r>
            <a:endParaRPr lang="en-US" sz="1266" dirty="0" smtClean="0"/>
          </a:p>
          <a:p>
            <a:pPr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rPr sz="1266" dirty="0" smtClean="0"/>
              <a:t>Optimization/Analysis Passes</a:t>
            </a:r>
            <a:r>
              <a:rPr lang="en-US" sz="1266" dirty="0" smtClean="0"/>
              <a:t>	</a:t>
            </a:r>
            <a:r>
              <a:rPr sz="1266" dirty="0" smtClean="0"/>
              <a:t>Technology/Mapping</a:t>
            </a:r>
            <a:endParaRPr lang="en-US" sz="1266" dirty="0" smtClean="0"/>
          </a:p>
          <a:p>
            <a:pPr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rPr lang="en-US" sz="1266" dirty="0" smtClean="0"/>
              <a:t>Place and Route</a:t>
            </a:r>
            <a:endParaRPr sz="1266" dirty="0"/>
          </a:p>
        </p:txBody>
      </p:sp>
      <p:sp>
        <p:nvSpPr>
          <p:cNvPr id="135" name="Dataflow / Tensor…"/>
          <p:cNvSpPr txBox="1"/>
          <p:nvPr/>
        </p:nvSpPr>
        <p:spPr>
          <a:xfrm>
            <a:off x="2302810" y="2353383"/>
            <a:ext cx="1970369" cy="62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9" tIns="35719" rIns="35719" bIns="35719"/>
          <a:lstStyle/>
          <a:p>
            <a:pPr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rPr sz="1406" dirty="0"/>
              <a:t>Dataflow / Tensor</a:t>
            </a:r>
          </a:p>
          <a:p>
            <a:pPr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rPr sz="1406" dirty="0" err="1"/>
              <a:t>autoscheduler</a:t>
            </a:r>
            <a:endParaRPr sz="1406" dirty="0"/>
          </a:p>
        </p:txBody>
      </p:sp>
      <p:sp>
        <p:nvSpPr>
          <p:cNvPr id="136" name="Image processing DSLs: e.g., Halide, DNN IRs"/>
          <p:cNvSpPr txBox="1"/>
          <p:nvPr/>
        </p:nvSpPr>
        <p:spPr>
          <a:xfrm>
            <a:off x="738745" y="1409860"/>
            <a:ext cx="3214805" cy="6611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9" tIns="35719" rIns="35719" bIns="35719"/>
          <a:lstStyle>
            <a:lvl1pPr>
              <a:defRPr sz="26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1828" dirty="0"/>
              <a:t>Image processing DSLs: e.g., Halide, DNN IRs</a:t>
            </a:r>
          </a:p>
        </p:txBody>
      </p:sp>
      <p:sp>
        <p:nvSpPr>
          <p:cNvPr id="137" name="Magma/Chisel"/>
          <p:cNvSpPr txBox="1"/>
          <p:nvPr/>
        </p:nvSpPr>
        <p:spPr>
          <a:xfrm>
            <a:off x="5212736" y="1745205"/>
            <a:ext cx="1033914" cy="62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9" tIns="35719" rIns="35719" bIns="35719"/>
          <a:lstStyle>
            <a:lvl1pPr>
              <a:defRPr sz="26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1828" dirty="0"/>
              <a:t>Magma/Chisel</a:t>
            </a:r>
          </a:p>
        </p:txBody>
      </p:sp>
      <p:sp>
        <p:nvSpPr>
          <p:cNvPr id="138" name="Line"/>
          <p:cNvSpPr/>
          <p:nvPr/>
        </p:nvSpPr>
        <p:spPr>
          <a:xfrm>
            <a:off x="2630131" y="1793707"/>
            <a:ext cx="293311" cy="386785"/>
          </a:xfrm>
          <a:prstGeom prst="line">
            <a:avLst/>
          </a:prstGeom>
          <a:ln w="38100">
            <a:solidFill>
              <a:srgbClr val="000000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  <p:sp>
        <p:nvSpPr>
          <p:cNvPr id="139" name="Line"/>
          <p:cNvSpPr/>
          <p:nvPr/>
        </p:nvSpPr>
        <p:spPr>
          <a:xfrm>
            <a:off x="3891778" y="3657538"/>
            <a:ext cx="533637" cy="0"/>
          </a:xfrm>
          <a:prstGeom prst="line">
            <a:avLst/>
          </a:prstGeom>
          <a:ln w="38100">
            <a:solidFill>
              <a:srgbClr val="000000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  <p:sp>
        <p:nvSpPr>
          <p:cNvPr id="140" name="Line"/>
          <p:cNvSpPr/>
          <p:nvPr/>
        </p:nvSpPr>
        <p:spPr>
          <a:xfrm>
            <a:off x="5606508" y="2454983"/>
            <a:ext cx="1" cy="420416"/>
          </a:xfrm>
          <a:prstGeom prst="line">
            <a:avLst/>
          </a:prstGeom>
          <a:ln w="38100">
            <a:solidFill>
              <a:srgbClr val="000000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  <p:sp>
        <p:nvSpPr>
          <p:cNvPr id="141" name="Verilog"/>
          <p:cNvSpPr txBox="1"/>
          <p:nvPr/>
        </p:nvSpPr>
        <p:spPr>
          <a:xfrm>
            <a:off x="7638348" y="1736968"/>
            <a:ext cx="1033914" cy="377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9" tIns="35719" rIns="35719" bIns="35719"/>
          <a:lstStyle>
            <a:lvl1pPr>
              <a:defRPr sz="26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sz="1828" dirty="0" smtClean="0"/>
              <a:t>Gensis2</a:t>
            </a:r>
          </a:p>
          <a:p>
            <a:r>
              <a:rPr sz="1828" dirty="0" smtClean="0"/>
              <a:t>Verilog</a:t>
            </a:r>
            <a:endParaRPr sz="1828" dirty="0"/>
          </a:p>
        </p:txBody>
      </p:sp>
      <p:sp>
        <p:nvSpPr>
          <p:cNvPr id="142" name="Line"/>
          <p:cNvSpPr/>
          <p:nvPr/>
        </p:nvSpPr>
        <p:spPr>
          <a:xfrm>
            <a:off x="8084565" y="2423839"/>
            <a:ext cx="1" cy="420416"/>
          </a:xfrm>
          <a:prstGeom prst="line">
            <a:avLst/>
          </a:prstGeom>
          <a:ln w="38100">
            <a:solidFill>
              <a:srgbClr val="000000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  <p:sp>
        <p:nvSpPr>
          <p:cNvPr id="143" name="Line"/>
          <p:cNvSpPr/>
          <p:nvPr/>
        </p:nvSpPr>
        <p:spPr>
          <a:xfrm>
            <a:off x="6535101" y="4169593"/>
            <a:ext cx="1" cy="481032"/>
          </a:xfrm>
          <a:prstGeom prst="line">
            <a:avLst/>
          </a:prstGeom>
          <a:ln w="38100">
            <a:solidFill>
              <a:srgbClr val="000000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  <p:sp>
        <p:nvSpPr>
          <p:cNvPr id="144" name="Line"/>
          <p:cNvSpPr/>
          <p:nvPr/>
        </p:nvSpPr>
        <p:spPr>
          <a:xfrm>
            <a:off x="7767397" y="4182988"/>
            <a:ext cx="640821" cy="405347"/>
          </a:xfrm>
          <a:prstGeom prst="line">
            <a:avLst/>
          </a:prstGeom>
          <a:ln w="38100">
            <a:solidFill>
              <a:srgbClr val="000000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  <p:sp>
        <p:nvSpPr>
          <p:cNvPr id="145" name="Line"/>
          <p:cNvSpPr/>
          <p:nvPr/>
        </p:nvSpPr>
        <p:spPr>
          <a:xfrm flipH="1">
            <a:off x="4519619" y="4196182"/>
            <a:ext cx="896296" cy="402432"/>
          </a:xfrm>
          <a:prstGeom prst="line">
            <a:avLst/>
          </a:prstGeom>
          <a:ln w="38100">
            <a:solidFill>
              <a:srgbClr val="000000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  <p:grpSp>
        <p:nvGrpSpPr>
          <p:cNvPr id="2" name="Group 1"/>
          <p:cNvGrpSpPr/>
          <p:nvPr/>
        </p:nvGrpSpPr>
        <p:grpSpPr>
          <a:xfrm>
            <a:off x="1955105" y="3288140"/>
            <a:ext cx="1936673" cy="720328"/>
            <a:chOff x="1905079" y="3234562"/>
            <a:chExt cx="1936673" cy="720328"/>
          </a:xfrm>
        </p:grpSpPr>
        <p:sp>
          <p:nvSpPr>
            <p:cNvPr id="21" name="Rectangle"/>
            <p:cNvSpPr/>
            <p:nvPr/>
          </p:nvSpPr>
          <p:spPr>
            <a:xfrm>
              <a:off x="1905079" y="3234562"/>
              <a:ext cx="1936673" cy="720328"/>
            </a:xfrm>
            <a:prstGeom prst="rect">
              <a:avLst/>
            </a:prstGeom>
            <a:solidFill>
              <a:srgbClr val="D6D5D5"/>
            </a:solidFill>
            <a:ln w="12700">
              <a:solidFill>
                <a:srgbClr val="000000"/>
              </a:solidFill>
              <a:miter lim="400000"/>
            </a:ln>
          </p:spPr>
          <p:txBody>
            <a:bodyPr lIns="35719" tIns="35719" rIns="35719" bIns="35719" anchor="ctr"/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547"/>
            </a:p>
          </p:txBody>
        </p:sp>
        <p:sp>
          <p:nvSpPr>
            <p:cNvPr id="22" name="Dataflow / Tensor…"/>
            <p:cNvSpPr txBox="1"/>
            <p:nvPr/>
          </p:nvSpPr>
          <p:spPr>
            <a:xfrm>
              <a:off x="2128302" y="3425708"/>
              <a:ext cx="1590279" cy="43315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35719" tIns="35719" rIns="35719" bIns="35719"/>
            <a:lstStyle/>
            <a:p>
              <a:pPr>
                <a:defRPr sz="2000">
                  <a:latin typeface="Arial"/>
                  <a:ea typeface="Arial"/>
                  <a:cs typeface="Arial"/>
                  <a:sym typeface="Arial"/>
                </a:defRPr>
              </a:pPr>
              <a:r>
                <a:rPr lang="en-US" sz="1406" dirty="0" smtClean="0"/>
                <a:t>Halide backend</a:t>
              </a:r>
              <a:endParaRPr sz="1406" dirty="0"/>
            </a:p>
          </p:txBody>
        </p:sp>
      </p:grpSp>
      <p:sp>
        <p:nvSpPr>
          <p:cNvPr id="24" name="Line"/>
          <p:cNvSpPr/>
          <p:nvPr/>
        </p:nvSpPr>
        <p:spPr>
          <a:xfrm>
            <a:off x="3001352" y="2968550"/>
            <a:ext cx="0" cy="319590"/>
          </a:xfrm>
          <a:prstGeom prst="line">
            <a:avLst/>
          </a:prstGeom>
          <a:ln w="38100">
            <a:solidFill>
              <a:srgbClr val="000000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  <p:sp>
        <p:nvSpPr>
          <p:cNvPr id="32" name="Line"/>
          <p:cNvSpPr/>
          <p:nvPr/>
        </p:nvSpPr>
        <p:spPr>
          <a:xfrm flipH="1">
            <a:off x="2675501" y="4015380"/>
            <a:ext cx="0" cy="1050847"/>
          </a:xfrm>
          <a:prstGeom prst="line">
            <a:avLst/>
          </a:prstGeom>
          <a:ln w="38100">
            <a:solidFill>
              <a:srgbClr val="000000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  <p:sp>
        <p:nvSpPr>
          <p:cNvPr id="33" name="FPGA"/>
          <p:cNvSpPr txBox="1"/>
          <p:nvPr/>
        </p:nvSpPr>
        <p:spPr>
          <a:xfrm>
            <a:off x="4044337" y="4651792"/>
            <a:ext cx="1970369" cy="377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9" tIns="35719" rIns="35719" bIns="35719"/>
          <a:lstStyle>
            <a:lvl1pPr>
              <a:defRPr sz="26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1828" dirty="0"/>
              <a:t>FPGA</a:t>
            </a:r>
          </a:p>
        </p:txBody>
      </p:sp>
      <p:sp>
        <p:nvSpPr>
          <p:cNvPr id="34" name="Rectangle"/>
          <p:cNvSpPr/>
          <p:nvPr/>
        </p:nvSpPr>
        <p:spPr>
          <a:xfrm>
            <a:off x="9501076" y="2875399"/>
            <a:ext cx="1828291" cy="1249227"/>
          </a:xfrm>
          <a:prstGeom prst="rect">
            <a:avLst/>
          </a:prstGeom>
          <a:solidFill>
            <a:srgbClr val="D6D5D5"/>
          </a:solidFill>
          <a:ln w="12700">
            <a:solidFill>
              <a:srgbClr val="000000"/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  <p:sp>
        <p:nvSpPr>
          <p:cNvPr id="35" name="CoreIR (LLVM for HW)"/>
          <p:cNvSpPr txBox="1"/>
          <p:nvPr/>
        </p:nvSpPr>
        <p:spPr>
          <a:xfrm>
            <a:off x="9869006" y="3120727"/>
            <a:ext cx="1987421" cy="4810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9" tIns="35719" rIns="35719" bIns="35719"/>
          <a:lstStyle>
            <a:lvl1pPr>
              <a:defRPr sz="3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sz="2250" dirty="0" smtClean="0"/>
              <a:t>SMT </a:t>
            </a:r>
          </a:p>
          <a:p>
            <a:r>
              <a:rPr lang="en-US" sz="2250" dirty="0" smtClean="0"/>
              <a:t>Checking</a:t>
            </a:r>
            <a:endParaRPr sz="2250" dirty="0"/>
          </a:p>
        </p:txBody>
      </p:sp>
      <p:sp>
        <p:nvSpPr>
          <p:cNvPr id="36" name="Line"/>
          <p:cNvSpPr/>
          <p:nvPr/>
        </p:nvSpPr>
        <p:spPr>
          <a:xfrm>
            <a:off x="8680506" y="3120728"/>
            <a:ext cx="820570" cy="0"/>
          </a:xfrm>
          <a:prstGeom prst="line">
            <a:avLst/>
          </a:prstGeom>
          <a:ln w="38100">
            <a:solidFill>
              <a:srgbClr val="000000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  <p:sp>
        <p:nvSpPr>
          <p:cNvPr id="37" name="Line"/>
          <p:cNvSpPr/>
          <p:nvPr/>
        </p:nvSpPr>
        <p:spPr>
          <a:xfrm>
            <a:off x="8680506" y="3793340"/>
            <a:ext cx="820570" cy="0"/>
          </a:xfrm>
          <a:prstGeom prst="line">
            <a:avLst/>
          </a:prstGeom>
          <a:ln w="38100">
            <a:solidFill>
              <a:srgbClr val="000000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F07CC6-2FD7-BD46-8C7B-0893ED9709B3}" type="slidenum">
              <a:rPr lang="en-US" smtClean="0"/>
              <a:pPr/>
              <a:t>20</a:t>
            </a:fld>
            <a:endParaRPr lang="en-US"/>
          </a:p>
        </p:txBody>
      </p:sp>
      <p:grpSp>
        <p:nvGrpSpPr>
          <p:cNvPr id="38" name="Group 37"/>
          <p:cNvGrpSpPr/>
          <p:nvPr/>
        </p:nvGrpSpPr>
        <p:grpSpPr>
          <a:xfrm>
            <a:off x="5273078" y="4682699"/>
            <a:ext cx="2338946" cy="920401"/>
            <a:chOff x="1955042" y="2838200"/>
            <a:chExt cx="1936673" cy="720328"/>
          </a:xfrm>
        </p:grpSpPr>
        <p:sp>
          <p:nvSpPr>
            <p:cNvPr id="39" name="Rectangle"/>
            <p:cNvSpPr/>
            <p:nvPr/>
          </p:nvSpPr>
          <p:spPr>
            <a:xfrm>
              <a:off x="1955042" y="2838200"/>
              <a:ext cx="1936673" cy="720328"/>
            </a:xfrm>
            <a:prstGeom prst="rect">
              <a:avLst/>
            </a:prstGeom>
            <a:solidFill>
              <a:srgbClr val="D6D5D5"/>
            </a:solidFill>
            <a:ln w="12700">
              <a:solidFill>
                <a:srgbClr val="000000"/>
              </a:solidFill>
              <a:miter lim="400000"/>
            </a:ln>
          </p:spPr>
          <p:txBody>
            <a:bodyPr lIns="35719" tIns="35719" rIns="35719" bIns="35719" anchor="ctr"/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547"/>
            </a:p>
          </p:txBody>
        </p:sp>
        <p:sp>
          <p:nvSpPr>
            <p:cNvPr id="40" name="Dataflow / Tensor…"/>
            <p:cNvSpPr txBox="1"/>
            <p:nvPr/>
          </p:nvSpPr>
          <p:spPr>
            <a:xfrm>
              <a:off x="2164470" y="3003683"/>
              <a:ext cx="1590279" cy="43315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35719" tIns="35719" rIns="35719" bIns="35719"/>
            <a:lstStyle/>
            <a:p>
              <a:pPr algn="ctr">
                <a:defRPr sz="2600">
                  <a:latin typeface="Arial"/>
                  <a:ea typeface="Arial"/>
                  <a:cs typeface="Arial"/>
                  <a:sym typeface="Arial"/>
                </a:defRPr>
              </a:pPr>
              <a:r>
                <a:rPr lang="en-US" sz="1600" dirty="0"/>
                <a:t>Stanford </a:t>
              </a:r>
              <a:r>
                <a:rPr lang="en-US" sz="1600" dirty="0" smtClean="0"/>
                <a:t>CGRA</a:t>
              </a:r>
            </a:p>
            <a:p>
              <a:pPr algn="ctr">
                <a:defRPr sz="2600">
                  <a:latin typeface="Arial"/>
                  <a:ea typeface="Arial"/>
                  <a:cs typeface="Arial"/>
                  <a:sym typeface="Arial"/>
                </a:defRPr>
              </a:pPr>
              <a:r>
                <a:rPr lang="en-US" sz="1600" dirty="0" smtClean="0"/>
                <a:t>Generator</a:t>
              </a:r>
              <a:endParaRPr 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4279477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D3542B-E8BD-7249-AEA5-3E58DB832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Halide to </a:t>
            </a:r>
            <a:r>
              <a:rPr lang="en-US" dirty="0" err="1"/>
              <a:t>CoreIR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A89FF2-18A3-B04D-BB83-06E1603083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Newly implemented </a:t>
            </a:r>
            <a:r>
              <a:rPr lang="en-US" dirty="0" err="1"/>
              <a:t>codegen</a:t>
            </a:r>
            <a:r>
              <a:rPr lang="en-US" dirty="0"/>
              <a:t> capabilities</a:t>
            </a:r>
          </a:p>
          <a:p>
            <a:pPr lvl="1"/>
            <a:r>
              <a:rPr lang="en-US" dirty="0"/>
              <a:t>ROM generation</a:t>
            </a:r>
          </a:p>
          <a:p>
            <a:pPr lvl="1"/>
            <a:r>
              <a:rPr lang="en-US" dirty="0"/>
              <a:t>multi-dimensional </a:t>
            </a:r>
            <a:r>
              <a:rPr lang="en-US" dirty="0" err="1"/>
              <a:t>linebuffers</a:t>
            </a:r>
            <a:endParaRPr lang="en-US" dirty="0"/>
          </a:p>
          <a:p>
            <a:pPr lvl="1"/>
            <a:r>
              <a:rPr lang="en-US" dirty="0"/>
              <a:t>valid bit generation from </a:t>
            </a:r>
            <a:r>
              <a:rPr lang="en-US" dirty="0" err="1"/>
              <a:t>linebuffers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Generating hardware from more applications</a:t>
            </a:r>
          </a:p>
          <a:p>
            <a:pPr lvl="1"/>
            <a:r>
              <a:rPr lang="en-US" dirty="0"/>
              <a:t>Unit tests: logical right shift, counter, …</a:t>
            </a:r>
          </a:p>
          <a:p>
            <a:pPr lvl="1"/>
            <a:r>
              <a:rPr lang="en-US" dirty="0"/>
              <a:t>Full apps: </a:t>
            </a:r>
            <a:r>
              <a:rPr lang="en-US" dirty="0" err="1"/>
              <a:t>demosaic</a:t>
            </a:r>
            <a:r>
              <a:rPr lang="en-US" dirty="0"/>
              <a:t>, optical flow, camera pipeline, …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9192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D3542B-E8BD-7249-AEA5-3E58DB832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Halide to </a:t>
            </a:r>
            <a:r>
              <a:rPr lang="en-US" dirty="0" smtClean="0"/>
              <a:t>CoreIR Plans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A89FF2-18A3-B04D-BB83-06E1603083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Currently rebasing to top-of-tree</a:t>
            </a:r>
          </a:p>
          <a:p>
            <a:pPr lvl="1"/>
            <a:r>
              <a:rPr lang="en-US" dirty="0"/>
              <a:t>First application complete: 3x3 convolution with updated compiler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Re-expressing scheduling primitives</a:t>
            </a:r>
          </a:p>
          <a:p>
            <a:pPr lvl="1"/>
            <a:r>
              <a:rPr lang="en-US" dirty="0"/>
              <a:t>Hardware accelerator tiling based on GPU tiling</a:t>
            </a:r>
          </a:p>
          <a:p>
            <a:pPr lvl="1"/>
            <a:r>
              <a:rPr lang="en-US" dirty="0"/>
              <a:t>Primitives for </a:t>
            </a:r>
            <a:r>
              <a:rPr lang="en-US" dirty="0" err="1"/>
              <a:t>linebuffer</a:t>
            </a:r>
            <a:r>
              <a:rPr lang="en-US" dirty="0"/>
              <a:t> and full pipeline </a:t>
            </a:r>
            <a:r>
              <a:rPr lang="en-US" dirty="0" smtClean="0"/>
              <a:t>throughput</a:t>
            </a:r>
          </a:p>
          <a:p>
            <a:pPr lvl="1"/>
            <a:endParaRPr lang="en-US" dirty="0"/>
          </a:p>
          <a:p>
            <a:r>
              <a:rPr lang="en-US" dirty="0" smtClean="0"/>
              <a:t>Merge DNN and image hardware branches to top-of-tree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4880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Halide Auto-schedulers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7812" y="1600201"/>
            <a:ext cx="5131114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Auto-schedulers</a:t>
            </a:r>
          </a:p>
          <a:p>
            <a:pPr lvl="1"/>
            <a:r>
              <a:rPr lang="en-US" dirty="0" smtClean="0"/>
              <a:t>Both for Halide and for Halide like IR (joint work with Google)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 smtClean="0"/>
              <a:t>Complete scheduler for DNNs</a:t>
            </a:r>
          </a:p>
          <a:p>
            <a:pPr lvl="1"/>
            <a:r>
              <a:rPr lang="en-US" dirty="0" smtClean="0"/>
              <a:t>Can use any existing hardware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F07CC6-2FD7-BD46-8C7B-0893ED9709B3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6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70927" y="1136872"/>
            <a:ext cx="5636440" cy="530414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737830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Auto-scheduler Plans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Continue work on </a:t>
            </a:r>
            <a:r>
              <a:rPr lang="en-US" dirty="0" err="1" smtClean="0"/>
              <a:t>g.p</a:t>
            </a:r>
            <a:r>
              <a:rPr lang="en-US" dirty="0" smtClean="0"/>
              <a:t>. Halide scheduler</a:t>
            </a:r>
          </a:p>
          <a:p>
            <a:pPr lvl="1"/>
            <a:r>
              <a:rPr lang="en-US" dirty="0" smtClean="0"/>
              <a:t>Joint work with Andrew Adams, Facebook</a:t>
            </a:r>
          </a:p>
          <a:p>
            <a:pPr marL="365760" lvl="1" indent="0">
              <a:buNone/>
            </a:pPr>
            <a:endParaRPr lang="en-US" dirty="0"/>
          </a:p>
          <a:p>
            <a:r>
              <a:rPr lang="en-US" dirty="0" smtClean="0"/>
              <a:t>Create auto-scheduler for joint hardware generation</a:t>
            </a:r>
          </a:p>
          <a:p>
            <a:pPr lvl="1"/>
            <a:r>
              <a:rPr lang="en-US" dirty="0" smtClean="0"/>
              <a:t>Streaming and blocking computations</a:t>
            </a:r>
          </a:p>
          <a:p>
            <a:pPr lvl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F07CC6-2FD7-BD46-8C7B-0893ED9709B3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078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Addressing the Hard Problem: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 one wants hardware for this application</a:t>
            </a:r>
            <a:endParaRPr lang="en-US" dirty="0"/>
          </a:p>
          <a:p>
            <a:pPr lvl="1"/>
            <a:r>
              <a:rPr lang="en-US" dirty="0" smtClean="0"/>
              <a:t>They want hardware for this type of application</a:t>
            </a:r>
          </a:p>
          <a:p>
            <a:pPr lvl="2"/>
            <a:endParaRPr lang="en-US" dirty="0"/>
          </a:p>
          <a:p>
            <a:r>
              <a:rPr lang="en-US" dirty="0" smtClean="0"/>
              <a:t>How to create the hardware they want?</a:t>
            </a:r>
          </a:p>
          <a:p>
            <a:pPr lvl="1"/>
            <a:r>
              <a:rPr lang="en-US" dirty="0" smtClean="0"/>
              <a:t>CGRA might be a solution</a:t>
            </a:r>
          </a:p>
          <a:p>
            <a:pPr lvl="2"/>
            <a:endParaRPr lang="en-US" dirty="0" smtClean="0"/>
          </a:p>
          <a:p>
            <a:r>
              <a:rPr lang="en-US" dirty="0" smtClean="0"/>
              <a:t>Look at creating generalize functions</a:t>
            </a:r>
          </a:p>
          <a:p>
            <a:pPr lvl="1"/>
            <a:r>
              <a:rPr lang="en-US" dirty="0" smtClean="0"/>
              <a:t>Explore different implementation options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F07CC6-2FD7-BD46-8C7B-0893ED9709B3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3203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CoreIR to CGRA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Basic system is up and running</a:t>
            </a:r>
          </a:p>
          <a:p>
            <a:pPr lvl="1"/>
            <a:r>
              <a:rPr lang="en-US" dirty="0" smtClean="0"/>
              <a:t>Can read inputs from Verilog, FIRRTL, Rigel, Halide, Magma</a:t>
            </a:r>
          </a:p>
          <a:p>
            <a:pPr lvl="4"/>
            <a:endParaRPr lang="en-US" dirty="0"/>
          </a:p>
          <a:p>
            <a:r>
              <a:rPr lang="en-US" dirty="0" smtClean="0"/>
              <a:t>Formal semantics</a:t>
            </a:r>
          </a:p>
          <a:p>
            <a:pPr lvl="1"/>
            <a:r>
              <a:rPr lang="en-US" dirty="0" smtClean="0"/>
              <a:t>Primitives have equivalent to SMT bit vectors</a:t>
            </a:r>
          </a:p>
          <a:p>
            <a:pPr lvl="4"/>
            <a:endParaRPr lang="en-US" dirty="0"/>
          </a:p>
          <a:p>
            <a:r>
              <a:rPr lang="en-US" dirty="0"/>
              <a:t>Created new P&amp;R flow</a:t>
            </a:r>
          </a:p>
          <a:p>
            <a:pPr lvl="1"/>
            <a:r>
              <a:rPr lang="en-US" dirty="0"/>
              <a:t>It is in use in current flow </a:t>
            </a:r>
            <a:endParaRPr lang="en-US" dirty="0" smtClean="0"/>
          </a:p>
          <a:p>
            <a:pPr lvl="4"/>
            <a:endParaRPr lang="en-US" dirty="0"/>
          </a:p>
          <a:p>
            <a:r>
              <a:rPr lang="en-US" dirty="0" smtClean="0"/>
              <a:t>Extensible </a:t>
            </a:r>
            <a:r>
              <a:rPr lang="en-US" dirty="0" smtClean="0"/>
              <a:t>framework</a:t>
            </a:r>
          </a:p>
          <a:p>
            <a:pPr lvl="1"/>
            <a:r>
              <a:rPr lang="en-US" dirty="0" smtClean="0"/>
              <a:t>Easy </a:t>
            </a:r>
            <a:r>
              <a:rPr lang="en-US" dirty="0" smtClean="0"/>
              <a:t>to add </a:t>
            </a:r>
            <a:r>
              <a:rPr lang="en-US" dirty="0" smtClean="0"/>
              <a:t>passes or </a:t>
            </a:r>
            <a:r>
              <a:rPr lang="en-US" dirty="0" err="1" smtClean="0"/>
              <a:t>extentions</a:t>
            </a:r>
            <a:r>
              <a:rPr lang="en-US" dirty="0" smtClean="0"/>
              <a:t> </a:t>
            </a:r>
            <a:r>
              <a:rPr lang="en-US" dirty="0" smtClean="0"/>
              <a:t>to the system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F07CC6-2FD7-BD46-8C7B-0893ED9709B3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140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algn="l">
              <a:spcBef>
                <a:spcPts val="0"/>
              </a:spcBef>
            </a:pPr>
            <a:r>
              <a:rPr lang="en"/>
              <a:t>Kernel Discovery from Dataflow Graph</a:t>
            </a:r>
            <a:endParaRPr/>
          </a:p>
        </p:txBody>
      </p:sp>
      <p:sp>
        <p:nvSpPr>
          <p:cNvPr id="62" name="Google Shape;62;p14"/>
          <p:cNvSpPr txBox="1">
            <a:spLocks noGrp="1"/>
          </p:cNvSpPr>
          <p:nvPr>
            <p:ph type="body" idx="1"/>
          </p:nvPr>
        </p:nvSpPr>
        <p:spPr>
          <a:xfrm>
            <a:off x="415600" y="3199767"/>
            <a:ext cx="3687200" cy="1104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585" indent="-457189">
              <a:spcBef>
                <a:spcPts val="0"/>
              </a:spcBef>
              <a:buSzPts val="1800"/>
              <a:buChar char="●"/>
            </a:pPr>
            <a:r>
              <a:rPr lang="en"/>
              <a:t>Two convolutions</a:t>
            </a:r>
            <a:endParaRPr/>
          </a:p>
          <a:p>
            <a:pPr marL="609585" indent="-457189">
              <a:spcBef>
                <a:spcPts val="0"/>
              </a:spcBef>
              <a:buSzPts val="1800"/>
              <a:buChar char="●"/>
            </a:pPr>
            <a:r>
              <a:rPr lang="en"/>
              <a:t>Two kernels</a:t>
            </a:r>
            <a:endParaRPr/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38237" y="1458267"/>
            <a:ext cx="3247235" cy="4430271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29171" y="1536634"/>
            <a:ext cx="3247235" cy="4430271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/>
          <p:cNvSpPr txBox="1"/>
          <p:nvPr/>
        </p:nvSpPr>
        <p:spPr>
          <a:xfrm>
            <a:off x="7263200" y="5996967"/>
            <a:ext cx="2502000" cy="5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/>
              <a:t>Cascade Example</a:t>
            </a: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03412073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algn="l">
              <a:spcBef>
                <a:spcPts val="0"/>
              </a:spcBef>
            </a:pPr>
            <a:r>
              <a:rPr lang="en"/>
              <a:t>Placement Details</a:t>
            </a:r>
            <a:endParaRPr/>
          </a:p>
        </p:txBody>
      </p:sp>
      <p:sp>
        <p:nvSpPr>
          <p:cNvPr id="71" name="Google Shape;71;p1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585" indent="-457189">
              <a:spcBef>
                <a:spcPts val="0"/>
              </a:spcBef>
              <a:buSzPts val="1800"/>
              <a:buChar char="●"/>
            </a:pPr>
            <a:r>
              <a:rPr lang="en"/>
              <a:t>Force-Directed Global Placement</a:t>
            </a:r>
            <a:endParaRPr/>
          </a:p>
          <a:p>
            <a:pPr marL="609585" indent="-457189">
              <a:spcBef>
                <a:spcPts val="0"/>
              </a:spcBef>
              <a:buSzPts val="1800"/>
              <a:buChar char="●"/>
            </a:pPr>
            <a:r>
              <a:rPr lang="en"/>
              <a:t>Simulated Annealing Detailed Placement</a:t>
            </a:r>
            <a:endParaRPr/>
          </a:p>
        </p:txBody>
      </p:sp>
      <p:pic>
        <p:nvPicPr>
          <p:cNvPr id="72" name="Google Shape;72;p15"/>
          <p:cNvPicPr preferRelativeResize="0"/>
          <p:nvPr/>
        </p:nvPicPr>
        <p:blipFill rotWithShape="1">
          <a:blip r:embed="rId3">
            <a:alphaModFix/>
          </a:blip>
          <a:srcRect b="19961"/>
          <a:stretch/>
        </p:blipFill>
        <p:spPr>
          <a:xfrm>
            <a:off x="3632517" y="4364501"/>
            <a:ext cx="4146967" cy="1701833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51201" y="2493486"/>
            <a:ext cx="8109603" cy="187103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0613640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CoreIR </a:t>
            </a:r>
            <a:r>
              <a:rPr lang="en-US" dirty="0" smtClean="0"/>
              <a:t>to CGRA </a:t>
            </a:r>
            <a:r>
              <a:rPr lang="en-US" dirty="0" smtClean="0"/>
              <a:t>Plans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Extend </a:t>
            </a:r>
            <a:r>
              <a:rPr lang="en-US" dirty="0" err="1" smtClean="0"/>
              <a:t>coreIR</a:t>
            </a:r>
            <a:r>
              <a:rPr lang="en-US" dirty="0" smtClean="0"/>
              <a:t> feature </a:t>
            </a:r>
            <a:r>
              <a:rPr lang="en-US" dirty="0" smtClean="0"/>
              <a:t>set to enable wider set of applications</a:t>
            </a:r>
          </a:p>
          <a:p>
            <a:pPr lvl="1"/>
            <a:r>
              <a:rPr lang="en-US" dirty="0" smtClean="0"/>
              <a:t>More operand types (e.g. floating point)</a:t>
            </a:r>
          </a:p>
          <a:p>
            <a:pPr lvl="1"/>
            <a:r>
              <a:rPr lang="en-US" dirty="0" smtClean="0"/>
              <a:t>More operators (div, generalized exponentials)</a:t>
            </a:r>
          </a:p>
          <a:p>
            <a:pPr lvl="4"/>
            <a:endParaRPr lang="en-US" dirty="0" smtClean="0"/>
          </a:p>
          <a:p>
            <a:r>
              <a:rPr lang="en-US" dirty="0" smtClean="0"/>
              <a:t>Extended </a:t>
            </a:r>
            <a:r>
              <a:rPr lang="en-US" dirty="0" err="1" smtClean="0"/>
              <a:t>coreIR</a:t>
            </a:r>
            <a:r>
              <a:rPr lang="en-US" dirty="0" smtClean="0"/>
              <a:t> and P&amp;R analysis </a:t>
            </a:r>
            <a:r>
              <a:rPr lang="en-US" dirty="0" smtClean="0"/>
              <a:t>passes:</a:t>
            </a:r>
          </a:p>
          <a:p>
            <a:pPr lvl="1"/>
            <a:r>
              <a:rPr lang="en-US" dirty="0" smtClean="0"/>
              <a:t>Register retiming</a:t>
            </a:r>
          </a:p>
          <a:p>
            <a:pPr lvl="1"/>
            <a:r>
              <a:rPr lang="en-US" dirty="0" smtClean="0"/>
              <a:t>Improved mapping/packing pass for </a:t>
            </a:r>
            <a:r>
              <a:rPr lang="en-US" dirty="0" smtClean="0"/>
              <a:t>CGRA</a:t>
            </a:r>
          </a:p>
          <a:p>
            <a:pPr lvl="1"/>
            <a:endParaRPr lang="en-US" dirty="0"/>
          </a:p>
          <a:p>
            <a:r>
              <a:rPr lang="en-US" dirty="0"/>
              <a:t>Suggest changes to CGRA design to improve efficiency</a:t>
            </a:r>
          </a:p>
          <a:p>
            <a:pPr marL="91440" indent="0">
              <a:buNone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F07CC6-2FD7-BD46-8C7B-0893ED9709B3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9111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Semiconductor Business is Changing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Scaling is slowing</a:t>
            </a:r>
          </a:p>
          <a:p>
            <a:pPr lvl="1"/>
            <a:endParaRPr lang="en-US" dirty="0"/>
          </a:p>
          <a:p>
            <a:r>
              <a:rPr lang="en-US" dirty="0" smtClean="0"/>
              <a:t>Chip design is very expensive</a:t>
            </a:r>
          </a:p>
          <a:p>
            <a:endParaRPr lang="en-US" dirty="0"/>
          </a:p>
          <a:p>
            <a:r>
              <a:rPr lang="en-US" dirty="0" smtClean="0"/>
              <a:t>The industry is consolidating</a:t>
            </a:r>
          </a:p>
          <a:p>
            <a:endParaRPr lang="en-US" dirty="0"/>
          </a:p>
          <a:p>
            <a:r>
              <a:rPr lang="en-US" dirty="0" smtClean="0"/>
              <a:t>Good VLSI designers are now all going to systems companies</a:t>
            </a:r>
          </a:p>
          <a:p>
            <a:pPr lvl="1"/>
            <a:r>
              <a:rPr lang="en-US" dirty="0" smtClean="0"/>
              <a:t>The industry is re-integrating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F07CC6-2FD7-BD46-8C7B-0893ED9709B3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1516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623"/>
    </mc:Choice>
    <mc:Fallback>
      <p:transition spd="slow" advTm="26623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Taped Out Our First CGRA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67820" y="2369808"/>
            <a:ext cx="3543337" cy="3502067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F07CC6-2FD7-BD46-8C7B-0893ED9709B3}" type="slidenum">
              <a:rPr lang="en-US" smtClean="0"/>
              <a:pPr/>
              <a:t>30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29C7FC-C48D-4183-B769-843F1657755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86825" y="1770399"/>
            <a:ext cx="4451974" cy="4341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75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CGRA Plans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Fix problems with current system to make it easily buildable</a:t>
            </a:r>
          </a:p>
          <a:p>
            <a:pPr lvl="1"/>
            <a:r>
              <a:rPr lang="en-US" dirty="0" smtClean="0"/>
              <a:t>Create virtual tape-out flow</a:t>
            </a:r>
          </a:p>
          <a:p>
            <a:pPr lvl="1"/>
            <a:endParaRPr lang="en-US" dirty="0"/>
          </a:p>
          <a:p>
            <a:r>
              <a:rPr lang="en-US" dirty="0" smtClean="0"/>
              <a:t>Increase capability of the FU</a:t>
            </a:r>
          </a:p>
          <a:p>
            <a:pPr lvl="1"/>
            <a:r>
              <a:rPr lang="en-US" dirty="0" smtClean="0"/>
              <a:t>Bfloat16 data types, divide, transcendental support</a:t>
            </a:r>
          </a:p>
          <a:p>
            <a:pPr lvl="1"/>
            <a:endParaRPr lang="en-US" dirty="0"/>
          </a:p>
          <a:p>
            <a:r>
              <a:rPr lang="en-US" dirty="0" smtClean="0"/>
              <a:t>Memory hierarchies</a:t>
            </a:r>
          </a:p>
          <a:p>
            <a:pPr lvl="1"/>
            <a:r>
              <a:rPr lang="en-US" dirty="0" smtClean="0"/>
              <a:t>Fast reconfiguration, testing and debug support</a:t>
            </a:r>
          </a:p>
          <a:p>
            <a:pPr lvl="1"/>
            <a:endParaRPr lang="en-US" dirty="0"/>
          </a:p>
          <a:p>
            <a:r>
              <a:rPr lang="en-US" dirty="0" smtClean="0"/>
              <a:t>Explore supporting dynamic launch, as used in modem processing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F07CC6-2FD7-BD46-8C7B-0893ED9709B3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586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2047" y="2057149"/>
            <a:ext cx="7788976" cy="438386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026253-3366-4FCF-AF3A-DA819C175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Next-Gen CGRA Generator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C0D7AB-BA5E-4D8D-8703-F8CDC7F839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7812" y="1600201"/>
            <a:ext cx="10264588" cy="2057399"/>
          </a:xfrm>
        </p:spPr>
        <p:txBody>
          <a:bodyPr>
            <a:normAutofit/>
          </a:bodyPr>
          <a:lstStyle/>
          <a:p>
            <a:r>
              <a:rPr lang="en-US" dirty="0" smtClean="0"/>
              <a:t>See next talk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370081-8083-4203-816A-34BE9BB389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F07CC6-2FD7-BD46-8C7B-0893ED9709B3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940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60BB67-3FE7-254A-AF62-0196D682B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Using Just-In-Time Compilation to Accelerate CGRA Simulations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0C6013-C94C-A04C-ADE9-DD8D129405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7812" y="1600201"/>
            <a:ext cx="10264588" cy="1643513"/>
          </a:xfrm>
        </p:spPr>
        <p:txBody>
          <a:bodyPr>
            <a:normAutofit/>
          </a:bodyPr>
          <a:lstStyle/>
          <a:p>
            <a:r>
              <a:rPr lang="en-US" sz="2500" dirty="0"/>
              <a:t>Problem: Statically programmable </a:t>
            </a:r>
            <a:r>
              <a:rPr lang="en-US" sz="2500" dirty="0" err="1"/>
              <a:t>datapaths</a:t>
            </a:r>
            <a:r>
              <a:rPr lang="en-US" sz="2500" dirty="0"/>
              <a:t> are slow in conventional hardware simulators</a:t>
            </a:r>
          </a:p>
          <a:p>
            <a:r>
              <a:rPr lang="en-US" sz="2500" dirty="0"/>
              <a:t>Solution: just in time (JIT) compilation</a:t>
            </a: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3CA3E1B1-373B-7C4B-872E-449277620E2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42691088"/>
              </p:ext>
            </p:extLst>
          </p:nvPr>
        </p:nvGraphicFramePr>
        <p:xfrm>
          <a:off x="0" y="3288159"/>
          <a:ext cx="11832623" cy="400511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843694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45258E-3B40-444A-9B73-3496E6DD7D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CoSA</a:t>
            </a:r>
            <a:r>
              <a:rPr lang="en-US" dirty="0"/>
              <a:t>: </a:t>
            </a:r>
            <a:r>
              <a:rPr lang="en-US" dirty="0" err="1"/>
              <a:t>CoreIR</a:t>
            </a:r>
            <a:r>
              <a:rPr lang="en-US" dirty="0"/>
              <a:t> Symbolic Analyzer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2008A8-131B-7B47-903A-CBF962BD58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0238" y="4129598"/>
            <a:ext cx="10591524" cy="252813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b="1" dirty="0" err="1"/>
              <a:t>CoSA</a:t>
            </a:r>
            <a:r>
              <a:rPr lang="en-US" sz="2200" b="1" dirty="0"/>
              <a:t> </a:t>
            </a:r>
            <a:r>
              <a:rPr lang="en-US" sz="2200" dirty="0"/>
              <a:t>is an SMT-based symbolic model checker for hardware design</a:t>
            </a:r>
          </a:p>
          <a:p>
            <a:r>
              <a:rPr lang="en-US" sz="2200" dirty="0"/>
              <a:t>Open-source, and written in Python </a:t>
            </a:r>
          </a:p>
          <a:p>
            <a:r>
              <a:rPr lang="en-US" sz="2200" dirty="0"/>
              <a:t>Supports multiple input formats including: </a:t>
            </a:r>
            <a:r>
              <a:rPr lang="en-US" sz="2200" b="1" dirty="0" err="1"/>
              <a:t>CoreIR</a:t>
            </a:r>
            <a:r>
              <a:rPr lang="en-US" sz="2200" dirty="0"/>
              <a:t>, </a:t>
            </a:r>
            <a:r>
              <a:rPr lang="en-US" sz="2200" b="1" dirty="0"/>
              <a:t>Verilog</a:t>
            </a:r>
            <a:r>
              <a:rPr lang="en-US" sz="2200" dirty="0"/>
              <a:t>, and </a:t>
            </a:r>
            <a:r>
              <a:rPr lang="en-US" sz="2200" b="1" dirty="0" err="1"/>
              <a:t>SystemVerilog</a:t>
            </a:r>
            <a:endParaRPr lang="en-US" sz="2200" b="1" dirty="0"/>
          </a:p>
          <a:p>
            <a:r>
              <a:rPr lang="en-US" sz="2200" dirty="0"/>
              <a:t>Provide state-of-the-art formal analyses, including: </a:t>
            </a:r>
            <a:r>
              <a:rPr lang="en-US" sz="2200" b="1" dirty="0"/>
              <a:t>Linear Temporal Logic </a:t>
            </a:r>
            <a:r>
              <a:rPr lang="en-US" sz="2200" dirty="0"/>
              <a:t>(LTL) and </a:t>
            </a:r>
            <a:r>
              <a:rPr lang="en-US" sz="2200" b="1" dirty="0"/>
              <a:t>invariant</a:t>
            </a:r>
            <a:r>
              <a:rPr lang="en-US" sz="2200" dirty="0"/>
              <a:t> verification, </a:t>
            </a:r>
            <a:r>
              <a:rPr lang="en-US" sz="2200" b="1" dirty="0"/>
              <a:t>equivalence checking</a:t>
            </a:r>
            <a:r>
              <a:rPr lang="en-US" sz="2200" dirty="0"/>
              <a:t>, proving capabilities, fault analysis, and more…</a:t>
            </a:r>
            <a:endParaRPr lang="en-US" sz="2200" b="1" dirty="0"/>
          </a:p>
          <a:p>
            <a:endParaRPr lang="en-US" sz="2200" dirty="0"/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62DE7778-F6BD-074D-A8FD-E34F7B7E0EFA}"/>
              </a:ext>
            </a:extLst>
          </p:cNvPr>
          <p:cNvGrpSpPr/>
          <p:nvPr/>
        </p:nvGrpSpPr>
        <p:grpSpPr>
          <a:xfrm>
            <a:off x="1999629" y="1647804"/>
            <a:ext cx="8192745" cy="1972939"/>
            <a:chOff x="576480" y="1710433"/>
            <a:chExt cx="8192745" cy="1972939"/>
          </a:xfrm>
        </p:grpSpPr>
        <p:sp>
          <p:nvSpPr>
            <p:cNvPr id="4" name="Right Arrow 3">
              <a:extLst>
                <a:ext uri="{FF2B5EF4-FFF2-40B4-BE49-F238E27FC236}">
                  <a16:creationId xmlns:a16="http://schemas.microsoft.com/office/drawing/2014/main" id="{95C95546-5583-854E-AFCC-FBA5101EF0C6}"/>
                </a:ext>
              </a:extLst>
            </p:cNvPr>
            <p:cNvSpPr/>
            <p:nvPr/>
          </p:nvSpPr>
          <p:spPr>
            <a:xfrm>
              <a:off x="4289040" y="2443238"/>
              <a:ext cx="840856" cy="20122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8" name="Right Arrow 7">
              <a:extLst>
                <a:ext uri="{FF2B5EF4-FFF2-40B4-BE49-F238E27FC236}">
                  <a16:creationId xmlns:a16="http://schemas.microsoft.com/office/drawing/2014/main" id="{C17B1807-7A53-D941-AAD5-135CF49E68F9}"/>
                </a:ext>
              </a:extLst>
            </p:cNvPr>
            <p:cNvSpPr/>
            <p:nvPr/>
          </p:nvSpPr>
          <p:spPr>
            <a:xfrm rot="9327203" flipH="1">
              <a:off x="6196011" y="2020523"/>
              <a:ext cx="627104" cy="20122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9" name="Right Arrow 8">
              <a:extLst>
                <a:ext uri="{FF2B5EF4-FFF2-40B4-BE49-F238E27FC236}">
                  <a16:creationId xmlns:a16="http://schemas.microsoft.com/office/drawing/2014/main" id="{599B0A75-8540-FD47-9652-EA124A618CBA}"/>
                </a:ext>
              </a:extLst>
            </p:cNvPr>
            <p:cNvSpPr/>
            <p:nvPr/>
          </p:nvSpPr>
          <p:spPr>
            <a:xfrm rot="1996545">
              <a:off x="6168709" y="2892159"/>
              <a:ext cx="635701" cy="20122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0" name="Can 9">
              <a:extLst>
                <a:ext uri="{FF2B5EF4-FFF2-40B4-BE49-F238E27FC236}">
                  <a16:creationId xmlns:a16="http://schemas.microsoft.com/office/drawing/2014/main" id="{9C06EA8C-F686-3844-9B90-17BB16BD83BD}"/>
                </a:ext>
              </a:extLst>
            </p:cNvPr>
            <p:cNvSpPr/>
            <p:nvPr/>
          </p:nvSpPr>
          <p:spPr>
            <a:xfrm>
              <a:off x="6803889" y="1710433"/>
              <a:ext cx="1154944" cy="530380"/>
            </a:xfrm>
            <a:prstGeom prst="can">
              <a:avLst/>
            </a:prstGeom>
            <a:solidFill>
              <a:srgbClr val="FC8D93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No</a:t>
              </a:r>
              <a:endParaRPr lang="en-US" sz="1200" b="1" dirty="0"/>
            </a:p>
          </p:txBody>
        </p:sp>
        <p:sp>
          <p:nvSpPr>
            <p:cNvPr id="11" name="Can 10">
              <a:extLst>
                <a:ext uri="{FF2B5EF4-FFF2-40B4-BE49-F238E27FC236}">
                  <a16:creationId xmlns:a16="http://schemas.microsoft.com/office/drawing/2014/main" id="{1FCB4316-B88C-724F-BC62-3C8929D5DF9F}"/>
                </a:ext>
              </a:extLst>
            </p:cNvPr>
            <p:cNvSpPr/>
            <p:nvPr/>
          </p:nvSpPr>
          <p:spPr>
            <a:xfrm>
              <a:off x="6770593" y="2908754"/>
              <a:ext cx="1154944" cy="530380"/>
            </a:xfrm>
            <a:prstGeom prst="can">
              <a:avLst/>
            </a:prstGeom>
            <a:solidFill>
              <a:srgbClr val="BDE5B3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Yes</a:t>
              </a:r>
              <a:endParaRPr lang="en-US" sz="1200" b="1" dirty="0"/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5D301206-2E9E-A44A-A566-1B410F91FA5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40208" y="1974707"/>
              <a:ext cx="1182438" cy="115569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FBC7DB9E-C251-164B-9272-712249487E7F}"/>
                </a:ext>
              </a:extLst>
            </p:cNvPr>
            <p:cNvGrpSpPr/>
            <p:nvPr/>
          </p:nvGrpSpPr>
          <p:grpSpPr>
            <a:xfrm>
              <a:off x="576480" y="1945896"/>
              <a:ext cx="1806519" cy="1204346"/>
              <a:chOff x="903111" y="2167467"/>
              <a:chExt cx="1806519" cy="120434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9F19E8E6-7ED7-214F-87DA-F7C0BFE73A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03111" y="2167467"/>
                <a:ext cx="1806519" cy="1204346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</p:spPr>
          </p:pic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C9136A6-985C-D347-8D09-DA40DD7F51D0}"/>
                  </a:ext>
                </a:extLst>
              </p:cNvPr>
              <p:cNvSpPr txBox="1"/>
              <p:nvPr/>
            </p:nvSpPr>
            <p:spPr>
              <a:xfrm>
                <a:off x="1256733" y="2354142"/>
                <a:ext cx="1099275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b="1" dirty="0">
                    <a:solidFill>
                      <a:schemeClr val="bg1"/>
                    </a:solidFill>
                  </a:rPr>
                  <a:t>System</a:t>
                </a:r>
                <a:br>
                  <a:rPr lang="en-US" sz="2400" b="1" dirty="0">
                    <a:solidFill>
                      <a:schemeClr val="bg1"/>
                    </a:solidFill>
                  </a:rPr>
                </a:br>
                <a:r>
                  <a:rPr lang="en-US" sz="2400" b="1" dirty="0">
                    <a:solidFill>
                      <a:schemeClr val="bg1"/>
                    </a:solidFill>
                  </a:rPr>
                  <a:t>Design</a:t>
                </a:r>
              </a:p>
            </p:txBody>
          </p:sp>
        </p:grp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A77AA77B-A66F-CC47-B32E-84B446EE695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9667419">
              <a:off x="7417620" y="3195182"/>
              <a:ext cx="900440" cy="488190"/>
            </a:xfrm>
            <a:prstGeom prst="rect">
              <a:avLst/>
            </a:prstGeom>
          </p:spPr>
        </p:pic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53085AB8-C815-F04E-9A37-6C79B39A6412}"/>
                </a:ext>
              </a:extLst>
            </p:cNvPr>
            <p:cNvSpPr/>
            <p:nvPr/>
          </p:nvSpPr>
          <p:spPr>
            <a:xfrm>
              <a:off x="2849150" y="1945896"/>
              <a:ext cx="1738783" cy="1204346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</a:rPr>
                <a:t>Expected Behavior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EE33426-7BEF-6E4A-BAF5-DA32AA0E890F}"/>
                </a:ext>
              </a:extLst>
            </p:cNvPr>
            <p:cNvSpPr txBox="1"/>
            <p:nvPr/>
          </p:nvSpPr>
          <p:spPr>
            <a:xfrm>
              <a:off x="2312946" y="1945896"/>
              <a:ext cx="606256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600" b="1" dirty="0"/>
                <a:t>+</a:t>
              </a:r>
            </a:p>
          </p:txBody>
        </p: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BA9768F4-D66C-0844-82AA-B3DC250A8471}"/>
                </a:ext>
              </a:extLst>
            </p:cNvPr>
            <p:cNvGrpSpPr/>
            <p:nvPr/>
          </p:nvGrpSpPr>
          <p:grpSpPr>
            <a:xfrm>
              <a:off x="7415247" y="2133521"/>
              <a:ext cx="1217651" cy="563572"/>
              <a:chOff x="3881544" y="4343883"/>
              <a:chExt cx="1509426" cy="656742"/>
            </a:xfrm>
          </p:grpSpPr>
          <p:sp>
            <p:nvSpPr>
              <p:cNvPr id="68" name="Rounded Rectangle 67">
                <a:extLst>
                  <a:ext uri="{FF2B5EF4-FFF2-40B4-BE49-F238E27FC236}">
                    <a16:creationId xmlns:a16="http://schemas.microsoft.com/office/drawing/2014/main" id="{9F9B4136-9EE0-DB4D-82B3-36D5C25C602B}"/>
                  </a:ext>
                </a:extLst>
              </p:cNvPr>
              <p:cNvSpPr/>
              <p:nvPr/>
            </p:nvSpPr>
            <p:spPr>
              <a:xfrm>
                <a:off x="3952893" y="4343883"/>
                <a:ext cx="1438077" cy="656742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CE23426A-6230-2B47-B6E9-E5E071E3C824}"/>
                  </a:ext>
                </a:extLst>
              </p:cNvPr>
              <p:cNvCxnSpPr/>
              <p:nvPr/>
            </p:nvCxnSpPr>
            <p:spPr>
              <a:xfrm>
                <a:off x="4528019" y="4396161"/>
                <a:ext cx="0" cy="535015"/>
              </a:xfrm>
              <a:prstGeom prst="line">
                <a:avLst/>
              </a:prstGeom>
              <a:ln w="19050"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DF7108C4-E701-0548-897A-46E7B2997760}"/>
                  </a:ext>
                </a:extLst>
              </p:cNvPr>
              <p:cNvCxnSpPr/>
              <p:nvPr/>
            </p:nvCxnSpPr>
            <p:spPr>
              <a:xfrm>
                <a:off x="4785747" y="4396161"/>
                <a:ext cx="0" cy="535015"/>
              </a:xfrm>
              <a:prstGeom prst="line">
                <a:avLst/>
              </a:prstGeom>
              <a:ln w="19050"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19DC0D4F-25EB-2242-BC7B-6EE550DC416B}"/>
                  </a:ext>
                </a:extLst>
              </p:cNvPr>
              <p:cNvCxnSpPr/>
              <p:nvPr/>
            </p:nvCxnSpPr>
            <p:spPr>
              <a:xfrm>
                <a:off x="5043476" y="4396161"/>
                <a:ext cx="0" cy="535015"/>
              </a:xfrm>
              <a:prstGeom prst="line">
                <a:avLst/>
              </a:prstGeom>
              <a:ln w="19050"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252B3391-2645-914C-BA10-05FB9F969C0C}"/>
                  </a:ext>
                </a:extLst>
              </p:cNvPr>
              <p:cNvCxnSpPr/>
              <p:nvPr/>
            </p:nvCxnSpPr>
            <p:spPr>
              <a:xfrm>
                <a:off x="5301203" y="4396161"/>
                <a:ext cx="0" cy="535015"/>
              </a:xfrm>
              <a:prstGeom prst="line">
                <a:avLst/>
              </a:prstGeom>
              <a:ln w="19050"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AFBE8996-F421-7144-BF34-58EE008511DD}"/>
                  </a:ext>
                </a:extLst>
              </p:cNvPr>
              <p:cNvCxnSpPr/>
              <p:nvPr/>
            </p:nvCxnSpPr>
            <p:spPr>
              <a:xfrm>
                <a:off x="4270290" y="4396161"/>
                <a:ext cx="0" cy="535015"/>
              </a:xfrm>
              <a:prstGeom prst="line">
                <a:avLst/>
              </a:prstGeom>
              <a:ln w="19050"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Elbow Connector 30">
                <a:extLst>
                  <a:ext uri="{FF2B5EF4-FFF2-40B4-BE49-F238E27FC236}">
                    <a16:creationId xmlns:a16="http://schemas.microsoft.com/office/drawing/2014/main" id="{0AB372D3-1B59-9F46-ACEE-83B95584A12F}"/>
                  </a:ext>
                </a:extLst>
              </p:cNvPr>
              <p:cNvCxnSpPr/>
              <p:nvPr/>
            </p:nvCxnSpPr>
            <p:spPr>
              <a:xfrm>
                <a:off x="4270290" y="4598487"/>
                <a:ext cx="1053357" cy="123854"/>
              </a:xfrm>
              <a:prstGeom prst="bentConnector3">
                <a:avLst>
                  <a:gd name="adj1" fmla="val 48636"/>
                </a:avLst>
              </a:prstGeom>
              <a:ln w="349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Elbow Connector 31">
                <a:extLst>
                  <a:ext uri="{FF2B5EF4-FFF2-40B4-BE49-F238E27FC236}">
                    <a16:creationId xmlns:a16="http://schemas.microsoft.com/office/drawing/2014/main" id="{A1BC58D5-1983-0342-B97E-489EC31F4CB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64679" y="4774897"/>
                <a:ext cx="1042135" cy="109078"/>
              </a:xfrm>
              <a:prstGeom prst="bentConnector3">
                <a:avLst>
                  <a:gd name="adj1" fmla="val 25181"/>
                </a:avLst>
              </a:prstGeom>
              <a:ln w="349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805C57EA-DA4F-3246-B94B-C034B2146EEB}"/>
                  </a:ext>
                </a:extLst>
              </p:cNvPr>
              <p:cNvGrpSpPr/>
              <p:nvPr/>
            </p:nvGrpSpPr>
            <p:grpSpPr>
              <a:xfrm>
                <a:off x="4270290" y="4435914"/>
                <a:ext cx="1048303" cy="110017"/>
                <a:chOff x="4132162" y="4232975"/>
                <a:chExt cx="1252768" cy="288709"/>
              </a:xfrm>
            </p:grpSpPr>
            <p:grpSp>
              <p:nvGrpSpPr>
                <p:cNvPr id="48" name="Group 47">
                  <a:extLst>
                    <a:ext uri="{FF2B5EF4-FFF2-40B4-BE49-F238E27FC236}">
                      <a16:creationId xmlns:a16="http://schemas.microsoft.com/office/drawing/2014/main" id="{1E12F610-A283-1847-BC6B-9A824DF101B1}"/>
                    </a:ext>
                  </a:extLst>
                </p:cNvPr>
                <p:cNvGrpSpPr/>
                <p:nvPr/>
              </p:nvGrpSpPr>
              <p:grpSpPr>
                <a:xfrm>
                  <a:off x="4132162" y="4235438"/>
                  <a:ext cx="629404" cy="286246"/>
                  <a:chOff x="4132162" y="4235438"/>
                  <a:chExt cx="629404" cy="286246"/>
                </a:xfrm>
              </p:grpSpPr>
              <p:cxnSp>
                <p:nvCxnSpPr>
                  <p:cNvPr id="34" name="Elbow Connector 33">
                    <a:extLst>
                      <a:ext uri="{FF2B5EF4-FFF2-40B4-BE49-F238E27FC236}">
                        <a16:creationId xmlns:a16="http://schemas.microsoft.com/office/drawing/2014/main" id="{FFA05C9C-98C5-7449-A2A5-EBF3F23D6F7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32162" y="4235438"/>
                    <a:ext cx="321504" cy="286246"/>
                  </a:xfrm>
                  <a:prstGeom prst="bentConnector3">
                    <a:avLst>
                      <a:gd name="adj1" fmla="val 94614"/>
                    </a:avLst>
                  </a:prstGeom>
                  <a:ln w="3492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4" name="Elbow Connector 43">
                    <a:extLst>
                      <a:ext uri="{FF2B5EF4-FFF2-40B4-BE49-F238E27FC236}">
                        <a16:creationId xmlns:a16="http://schemas.microsoft.com/office/drawing/2014/main" id="{E82365EC-35A3-D340-987B-1EE3136AD37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4424979" y="4235438"/>
                    <a:ext cx="336587" cy="286246"/>
                  </a:xfrm>
                  <a:prstGeom prst="bentConnector3">
                    <a:avLst>
                      <a:gd name="adj1" fmla="val 94745"/>
                    </a:avLst>
                  </a:prstGeom>
                  <a:ln w="3492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49" name="Group 48">
                  <a:extLst>
                    <a:ext uri="{FF2B5EF4-FFF2-40B4-BE49-F238E27FC236}">
                      <a16:creationId xmlns:a16="http://schemas.microsoft.com/office/drawing/2014/main" id="{04DCDBC3-9C38-3242-ABDC-CEEC677C0CF1}"/>
                    </a:ext>
                  </a:extLst>
                </p:cNvPr>
                <p:cNvGrpSpPr/>
                <p:nvPr/>
              </p:nvGrpSpPr>
              <p:grpSpPr>
                <a:xfrm>
                  <a:off x="4755526" y="4232975"/>
                  <a:ext cx="629404" cy="286246"/>
                  <a:chOff x="4132162" y="4235438"/>
                  <a:chExt cx="629404" cy="286246"/>
                </a:xfrm>
              </p:grpSpPr>
              <p:cxnSp>
                <p:nvCxnSpPr>
                  <p:cNvPr id="50" name="Elbow Connector 49">
                    <a:extLst>
                      <a:ext uri="{FF2B5EF4-FFF2-40B4-BE49-F238E27FC236}">
                        <a16:creationId xmlns:a16="http://schemas.microsoft.com/office/drawing/2014/main" id="{A368A340-E802-E448-B7AC-9D6BF99C4FC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32162" y="4235438"/>
                    <a:ext cx="321504" cy="286246"/>
                  </a:xfrm>
                  <a:prstGeom prst="bentConnector3">
                    <a:avLst>
                      <a:gd name="adj1" fmla="val 94614"/>
                    </a:avLst>
                  </a:prstGeom>
                  <a:ln w="3492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" name="Elbow Connector 50">
                    <a:extLst>
                      <a:ext uri="{FF2B5EF4-FFF2-40B4-BE49-F238E27FC236}">
                        <a16:creationId xmlns:a16="http://schemas.microsoft.com/office/drawing/2014/main" id="{2F55B6F7-39BF-D744-A9D6-1B12C07A028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4424979" y="4235438"/>
                    <a:ext cx="336587" cy="286246"/>
                  </a:xfrm>
                  <a:prstGeom prst="bentConnector3">
                    <a:avLst>
                      <a:gd name="adj1" fmla="val 94745"/>
                    </a:avLst>
                  </a:prstGeom>
                  <a:ln w="3492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6B84626B-3897-404A-8471-697C41FA1C6F}"/>
                  </a:ext>
                </a:extLst>
              </p:cNvPr>
              <p:cNvSpPr txBox="1"/>
              <p:nvPr/>
            </p:nvSpPr>
            <p:spPr>
              <a:xfrm>
                <a:off x="3913906" y="4343883"/>
                <a:ext cx="421667" cy="3048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100" dirty="0" err="1"/>
                  <a:t>clk</a:t>
                </a:r>
                <a:endParaRPr lang="en-US" sz="1100" dirty="0"/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9B5857F7-075D-5749-B382-286283E4EDFF}"/>
                  </a:ext>
                </a:extLst>
              </p:cNvPr>
              <p:cNvSpPr txBox="1"/>
              <p:nvPr/>
            </p:nvSpPr>
            <p:spPr>
              <a:xfrm>
                <a:off x="3913483" y="4513844"/>
                <a:ext cx="407757" cy="3048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100" dirty="0" err="1"/>
                  <a:t>en</a:t>
                </a:r>
                <a:endParaRPr lang="en-US" sz="1100" dirty="0"/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E5E46F3A-3906-6A4B-B699-9FEAA7214F30}"/>
                  </a:ext>
                </a:extLst>
              </p:cNvPr>
              <p:cNvSpPr txBox="1"/>
              <p:nvPr/>
            </p:nvSpPr>
            <p:spPr>
              <a:xfrm>
                <a:off x="3881544" y="4682867"/>
                <a:ext cx="469358" cy="3048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100" dirty="0"/>
                  <a:t>out</a:t>
                </a:r>
              </a:p>
            </p:txBody>
          </p:sp>
        </p:grpSp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D1E5A4E3-CA17-8847-9BE4-DFD73B3C145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402046" y="2369479"/>
              <a:ext cx="367179" cy="365532"/>
            </a:xfrm>
            <a:prstGeom prst="rect">
              <a:avLst/>
            </a:prstGeom>
          </p:spPr>
        </p:pic>
      </p:grpSp>
      <p:sp>
        <p:nvSpPr>
          <p:cNvPr id="37" name="Slide Number Placeholder 3">
            <a:extLst>
              <a:ext uri="{FF2B5EF4-FFF2-40B4-BE49-F238E27FC236}">
                <a16:creationId xmlns:a16="http://schemas.microsoft.com/office/drawing/2014/main" id="{5E7FC6D0-4483-0944-B020-422E85C543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89147" y="6441016"/>
            <a:ext cx="2844800" cy="365125"/>
          </a:xfrm>
        </p:spPr>
        <p:txBody>
          <a:bodyPr/>
          <a:lstStyle/>
          <a:p>
            <a:fld id="{3AF07CC6-2FD7-BD46-8C7B-0893ED9709B3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902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026253-3366-4FCF-AF3A-DA819C175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 and Validation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C0D7AB-BA5E-4D8D-8703-F8CDC7F839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7812" y="1600201"/>
            <a:ext cx="10264588" cy="2057399"/>
          </a:xfrm>
        </p:spPr>
        <p:txBody>
          <a:bodyPr>
            <a:normAutofit/>
          </a:bodyPr>
          <a:lstStyle/>
          <a:p>
            <a:r>
              <a:rPr lang="en-US" dirty="0" smtClean="0"/>
              <a:t>See last talk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370081-8083-4203-816A-34BE9BB389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F07CC6-2FD7-BD46-8C7B-0893ED9709B3}" type="slidenum">
              <a:rPr lang="en-US" smtClean="0"/>
              <a:pPr/>
              <a:t>35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3640" y="2291977"/>
            <a:ext cx="7710563" cy="4331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08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7"/>
            <a:ext cx="10972800" cy="1929547"/>
          </a:xfrm>
        </p:spPr>
        <p:txBody>
          <a:bodyPr>
            <a:normAutofit/>
          </a:bodyPr>
          <a:lstStyle/>
          <a:p>
            <a:r>
              <a:rPr lang="en-US" dirty="0" smtClean="0"/>
              <a:t>We Have a Complete System,</a:t>
            </a:r>
            <a:br>
              <a:rPr lang="en-US" dirty="0" smtClean="0"/>
            </a:br>
            <a:r>
              <a:rPr lang="en-US" dirty="0" smtClean="0"/>
              <a:t>But the Journey is Just Beginning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Thanks for helping with this project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It is great to be part of the next revolution in VLSI design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F07CC6-2FD7-BD46-8C7B-0893ED9709B3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1903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069"/>
    </mc:Choice>
    <mc:Fallback>
      <p:transition spd="slow" advTm="10069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Specialized Hardware - DSSoC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70669" y="6191098"/>
            <a:ext cx="1108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Helvetica"/>
                <a:cs typeface="Helvetica"/>
              </a:rPr>
              <a:t>Tegra</a:t>
            </a:r>
            <a:r>
              <a:rPr lang="en-US" dirty="0" smtClean="0">
                <a:latin typeface="Helvetica"/>
                <a:cs typeface="Helvetica"/>
              </a:rPr>
              <a:t> X1</a:t>
            </a:r>
            <a:endParaRPr lang="en-US" dirty="0">
              <a:latin typeface="Helvetica"/>
              <a:cs typeface="Helvetica"/>
            </a:endParaRPr>
          </a:p>
        </p:txBody>
      </p:sp>
      <p:pic>
        <p:nvPicPr>
          <p:cNvPr id="1026" name="Picture 2" descr="https://cdn.wccftech.com/wp-content/uploads/2015/01/NVIDIA-Tegra-X1-Maxwell-CPU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234" t="16994" r="7947" b="17487"/>
          <a:stretch/>
        </p:blipFill>
        <p:spPr bwMode="auto">
          <a:xfrm>
            <a:off x="966635" y="1600201"/>
            <a:ext cx="4365382" cy="4490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://images.anandtech.com/doci/9686/A9JPG_575px.jpg"/>
          <p:cNvPicPr>
            <a:picLocks noGrp="1" noChangeAspect="1" noChangeArrowheads="1"/>
          </p:cNvPicPr>
          <p:nvPr>
            <p:ph idx="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07467" y="1639766"/>
            <a:ext cx="5379831" cy="4412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9340995" y="6287369"/>
            <a:ext cx="1108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Helvetica"/>
                <a:cs typeface="Helvetica"/>
              </a:rPr>
              <a:t>Apple A9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F07CC6-2FD7-BD46-8C7B-0893ED9709B3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850279"/>
      </p:ext>
    </p:extLst>
  </p:cSld>
  <p:clrMapOvr>
    <a:masterClrMapping/>
  </p:clrMapOvr>
  <p:transition advTm="18295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The New Challenge: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to efficiently create these systems w/ accelerators</a:t>
            </a:r>
          </a:p>
          <a:p>
            <a:pPr lvl="1"/>
            <a:r>
              <a:rPr lang="en-US" dirty="0" smtClean="0"/>
              <a:t>Which is </a:t>
            </a:r>
            <a:r>
              <a:rPr lang="en-US" b="1" dirty="0" smtClean="0"/>
              <a:t>much</a:t>
            </a:r>
            <a:r>
              <a:rPr lang="en-US" dirty="0" smtClean="0"/>
              <a:t> harder than producing the accelerator</a:t>
            </a:r>
          </a:p>
          <a:p>
            <a:pPr marL="365760" lvl="1" indent="0">
              <a:buNone/>
            </a:pPr>
            <a:endParaRPr lang="en-US" dirty="0" smtClean="0"/>
          </a:p>
          <a:p>
            <a:pPr lvl="1"/>
            <a:endParaRPr lang="en-US" dirty="0" smtClean="0"/>
          </a:p>
          <a:p>
            <a:pPr lvl="0"/>
            <a:r>
              <a:rPr lang="en-US" dirty="0" smtClean="0"/>
              <a:t>Porting an application to hardware</a:t>
            </a:r>
          </a:p>
          <a:p>
            <a:pPr lvl="1"/>
            <a:r>
              <a:rPr lang="en-US" dirty="0" smtClean="0"/>
              <a:t>Is about reframing the algorithm as much as hardware design</a:t>
            </a:r>
          </a:p>
          <a:p>
            <a:pPr lvl="1"/>
            <a:r>
              <a:rPr lang="en-US" dirty="0" smtClean="0"/>
              <a:t>Need expertise in the application area and hardware design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F07CC6-2FD7-BD46-8C7B-0893ED9709B3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912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0537"/>
    </mc:Choice>
    <mc:Fallback>
      <p:transition spd="slow" advTm="60537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AHA – Agile Hardware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91440" indent="0" algn="ctr">
              <a:buNone/>
            </a:pPr>
            <a:r>
              <a:rPr lang="en-US" dirty="0" smtClean="0"/>
              <a:t>It is partly a mindset, but it is more than that</a:t>
            </a:r>
          </a:p>
          <a:p>
            <a:pPr marL="91440" indent="0" algn="ctr">
              <a:buNone/>
            </a:pPr>
            <a:endParaRPr lang="en-US" dirty="0" smtClean="0"/>
          </a:p>
          <a:p>
            <a:pPr lvl="1"/>
            <a:endParaRPr lang="en-US" dirty="0"/>
          </a:p>
          <a:p>
            <a:r>
              <a:rPr lang="en-US" dirty="0" smtClean="0"/>
              <a:t>Start with application</a:t>
            </a:r>
          </a:p>
          <a:p>
            <a:endParaRPr lang="en-US" dirty="0"/>
          </a:p>
          <a:p>
            <a:r>
              <a:rPr lang="en-US" dirty="0" smtClean="0"/>
              <a:t>Quickly map to hardware</a:t>
            </a:r>
          </a:p>
          <a:p>
            <a:endParaRPr lang="en-US" dirty="0"/>
          </a:p>
          <a:p>
            <a:r>
              <a:rPr lang="en-US" dirty="0" smtClean="0"/>
              <a:t>Repeat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F07CC6-2FD7-BD46-8C7B-0893ED9709B3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8255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770"/>
    </mc:Choice>
    <mc:Fallback>
      <p:transition spd="slow" advTm="24770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Success Depends On Avoiding: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Specialized Hardware Mistake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Save Computing Mistake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F07CC6-2FD7-BD46-8C7B-0893ED9709B3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5584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594"/>
    </mc:Choice>
    <mc:Fallback>
      <p:transition spd="slow" advTm="20594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Specialized Hardware Mistake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Study the application</a:t>
            </a:r>
          </a:p>
          <a:p>
            <a:pPr marL="91440" indent="0">
              <a:buNone/>
            </a:pPr>
            <a:endParaRPr lang="en-US" dirty="0"/>
          </a:p>
          <a:p>
            <a:r>
              <a:rPr lang="en-US" dirty="0" smtClean="0"/>
              <a:t>Build the hardware</a:t>
            </a:r>
          </a:p>
          <a:p>
            <a:pPr marL="91440" indent="0">
              <a:buNone/>
            </a:pPr>
            <a:endParaRPr lang="en-US" dirty="0"/>
          </a:p>
          <a:p>
            <a:r>
              <a:rPr lang="en-US" dirty="0" smtClean="0"/>
              <a:t>Then write the software for the machine</a:t>
            </a:r>
          </a:p>
          <a:p>
            <a:pPr lvl="1"/>
            <a:r>
              <a:rPr lang="en-US" dirty="0" smtClean="0"/>
              <a:t>And that is the only application this hardware will ever support…</a:t>
            </a:r>
          </a:p>
          <a:p>
            <a:pPr lvl="1"/>
            <a:endParaRPr lang="en-US" dirty="0"/>
          </a:p>
          <a:p>
            <a:r>
              <a:rPr lang="en-US" dirty="0" smtClean="0"/>
              <a:t>Repeat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F07CC6-2FD7-BD46-8C7B-0893ED9709B3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3769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5548"/>
    </mc:Choice>
    <mc:Fallback>
      <p:transition spd="slow" advTm="55548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This Is The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21" b="20282"/>
          <a:stretch/>
        </p:blipFill>
        <p:spPr>
          <a:xfrm>
            <a:off x="1519627" y="1190215"/>
            <a:ext cx="9152745" cy="47144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F07CC6-2FD7-BD46-8C7B-0893ED9709B3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125748" y="5959181"/>
            <a:ext cx="394050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 smtClean="0"/>
              <a:t>Model of Design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5754570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075"/>
    </mc:Choice>
    <mc:Fallback>
      <p:transition spd="slow" advTm="19075"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7.5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dirty="0" smtClean="0">
            <a:latin typeface="Helvetica"/>
            <a:cs typeface="Helvetica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.xml"/></Relationships>
</file>

<file path=customXml/_rels/item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.xml"/></Relationships>
</file>

<file path=customXml/_rels/item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.xml"/></Relationships>
</file>

<file path=customXml/_rels/item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.xml"/></Relationships>
</file>

<file path=customXml/_rels/item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.xml"/></Relationships>
</file>

<file path=customXml/_rels/item1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_rels/item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.xml"/></Relationships>
</file>

<file path=customXml/item1.xml><?xml version="1.0" encoding="utf-8"?>
<athena xmlns="http://schemas.microsoft.com/edu/athena" version="0.1.2500.0"/>
</file>

<file path=customXml/item10.xml><?xml version="1.0" encoding="utf-8"?>
<athena xmlns="http://schemas.microsoft.com/edu/athena" version="0.1.2500.0"/>
</file>

<file path=customXml/item11.xml><?xml version="1.0" encoding="utf-8"?>
<athena xmlns="http://schemas.microsoft.com/edu/athena" version="0.1.2500.0"/>
</file>

<file path=customXml/item12.xml><?xml version="1.0" encoding="utf-8"?>
<athena xmlns="http://schemas.microsoft.com/edu/athena" version="0.1.2500.0"/>
</file>

<file path=customXml/item13.xml><?xml version="1.0" encoding="utf-8"?>
<athena xmlns="http://schemas.microsoft.com/edu/athena" version="0.1.2500.0"/>
</file>

<file path=customXml/item14.xml><?xml version="1.0" encoding="utf-8"?>
<athena xmlns="http://schemas.microsoft.com/edu/athena" version="0.1.2500.0"/>
</file>

<file path=customXml/item15.xml><?xml version="1.0" encoding="utf-8"?>
<athena xmlns="http://schemas.microsoft.com/edu/athena" version="0.1.2500.0"/>
</file>

<file path=customXml/item2.xml><?xml version="1.0" encoding="utf-8"?>
<athena xmlns="http://schemas.microsoft.com/edu/athena" version="0.1.2500.0"/>
</file>

<file path=customXml/item3.xml><?xml version="1.0" encoding="utf-8"?>
<athena xmlns="http://schemas.microsoft.com/edu/athena" version="0.1.2500.0"/>
</file>

<file path=customXml/item4.xml><?xml version="1.0" encoding="utf-8"?>
<athena xmlns="http://schemas.microsoft.com/edu/athena" version="0.1.2500.0"/>
</file>

<file path=customXml/item5.xml><?xml version="1.0" encoding="utf-8"?>
<athena xmlns="http://schemas.microsoft.com/edu/athena" version="0.1.2500.0"/>
</file>

<file path=customXml/item6.xml><?xml version="1.0" encoding="utf-8"?>
<athena xmlns="http://schemas.microsoft.com/edu/athena" version="0.1.2500.0"/>
</file>

<file path=customXml/item7.xml><?xml version="1.0" encoding="utf-8"?>
<athena xmlns="http://schemas.microsoft.com/edu/athena" version="0.1.2500.0"/>
</file>

<file path=customXml/item8.xml><?xml version="1.0" encoding="utf-8"?>
<athena xmlns="http://schemas.microsoft.com/edu/athena" version="0.1.2500.0"/>
</file>

<file path=customXml/item9.xml><?xml version="1.0" encoding="utf-8"?>
<athena xmlns="http://schemas.microsoft.com/edu/athena" version="0.1.2500.0"/>
</file>

<file path=customXml/itemProps1.xml><?xml version="1.0" encoding="utf-8"?>
<ds:datastoreItem xmlns:ds="http://schemas.openxmlformats.org/officeDocument/2006/customXml" ds:itemID="{5785AFB6-461A-44B5-8C1F-B12366BCDAE7}">
  <ds:schemaRefs>
    <ds:schemaRef ds:uri="http://schemas.microsoft.com/edu/athena"/>
  </ds:schemaRefs>
</ds:datastoreItem>
</file>

<file path=customXml/itemProps10.xml><?xml version="1.0" encoding="utf-8"?>
<ds:datastoreItem xmlns:ds="http://schemas.openxmlformats.org/officeDocument/2006/customXml" ds:itemID="{9AC2C363-9A89-463C-975E-3F2A64F275CF}">
  <ds:schemaRefs>
    <ds:schemaRef ds:uri="http://schemas.microsoft.com/edu/athena"/>
  </ds:schemaRefs>
</ds:datastoreItem>
</file>

<file path=customXml/itemProps11.xml><?xml version="1.0" encoding="utf-8"?>
<ds:datastoreItem xmlns:ds="http://schemas.openxmlformats.org/officeDocument/2006/customXml" ds:itemID="{55381205-B257-4126-905F-807BD8B1FEDE}">
  <ds:schemaRefs>
    <ds:schemaRef ds:uri="http://schemas.microsoft.com/edu/athena"/>
  </ds:schemaRefs>
</ds:datastoreItem>
</file>

<file path=customXml/itemProps12.xml><?xml version="1.0" encoding="utf-8"?>
<ds:datastoreItem xmlns:ds="http://schemas.openxmlformats.org/officeDocument/2006/customXml" ds:itemID="{384AB786-B7B8-445B-A1B8-FC0C6B9A9DD4}">
  <ds:schemaRefs>
    <ds:schemaRef ds:uri="http://schemas.microsoft.com/edu/athena"/>
  </ds:schemaRefs>
</ds:datastoreItem>
</file>

<file path=customXml/itemProps13.xml><?xml version="1.0" encoding="utf-8"?>
<ds:datastoreItem xmlns:ds="http://schemas.openxmlformats.org/officeDocument/2006/customXml" ds:itemID="{0998F45E-740D-479F-8615-B018AC4140DF}">
  <ds:schemaRefs>
    <ds:schemaRef ds:uri="http://schemas.microsoft.com/edu/athena"/>
  </ds:schemaRefs>
</ds:datastoreItem>
</file>

<file path=customXml/itemProps14.xml><?xml version="1.0" encoding="utf-8"?>
<ds:datastoreItem xmlns:ds="http://schemas.openxmlformats.org/officeDocument/2006/customXml" ds:itemID="{53A27135-0AD5-4329-898F-C7BB2430E5E4}">
  <ds:schemaRefs>
    <ds:schemaRef ds:uri="http://schemas.microsoft.com/edu/athena"/>
  </ds:schemaRefs>
</ds:datastoreItem>
</file>

<file path=customXml/itemProps15.xml><?xml version="1.0" encoding="utf-8"?>
<ds:datastoreItem xmlns:ds="http://schemas.openxmlformats.org/officeDocument/2006/customXml" ds:itemID="{F9929462-BD0C-47E7-BA0B-9B0889E56314}">
  <ds:schemaRefs>
    <ds:schemaRef ds:uri="http://schemas.microsoft.com/edu/athena"/>
  </ds:schemaRefs>
</ds:datastoreItem>
</file>

<file path=customXml/itemProps2.xml><?xml version="1.0" encoding="utf-8"?>
<ds:datastoreItem xmlns:ds="http://schemas.openxmlformats.org/officeDocument/2006/customXml" ds:itemID="{D2303F15-C5FC-4687-9715-33142F926879}">
  <ds:schemaRefs>
    <ds:schemaRef ds:uri="http://schemas.microsoft.com/edu/athena"/>
  </ds:schemaRefs>
</ds:datastoreItem>
</file>

<file path=customXml/itemProps3.xml><?xml version="1.0" encoding="utf-8"?>
<ds:datastoreItem xmlns:ds="http://schemas.openxmlformats.org/officeDocument/2006/customXml" ds:itemID="{48BEA190-0755-4179-A7DE-576623C45D79}">
  <ds:schemaRefs>
    <ds:schemaRef ds:uri="http://schemas.microsoft.com/edu/athena"/>
  </ds:schemaRefs>
</ds:datastoreItem>
</file>

<file path=customXml/itemProps4.xml><?xml version="1.0" encoding="utf-8"?>
<ds:datastoreItem xmlns:ds="http://schemas.openxmlformats.org/officeDocument/2006/customXml" ds:itemID="{BEF7B9E3-930C-4AB0-98EC-6BC6EBEED21A}">
  <ds:schemaRefs>
    <ds:schemaRef ds:uri="http://schemas.microsoft.com/edu/athena"/>
  </ds:schemaRefs>
</ds:datastoreItem>
</file>

<file path=customXml/itemProps5.xml><?xml version="1.0" encoding="utf-8"?>
<ds:datastoreItem xmlns:ds="http://schemas.openxmlformats.org/officeDocument/2006/customXml" ds:itemID="{42996E9C-2A00-4C6D-B4D8-15C1BD4AD175}">
  <ds:schemaRefs>
    <ds:schemaRef ds:uri="http://schemas.microsoft.com/edu/athena"/>
  </ds:schemaRefs>
</ds:datastoreItem>
</file>

<file path=customXml/itemProps6.xml><?xml version="1.0" encoding="utf-8"?>
<ds:datastoreItem xmlns:ds="http://schemas.openxmlformats.org/officeDocument/2006/customXml" ds:itemID="{860698EA-2E1E-4785-93DA-360037941ACD}">
  <ds:schemaRefs>
    <ds:schemaRef ds:uri="http://schemas.microsoft.com/edu/athena"/>
  </ds:schemaRefs>
</ds:datastoreItem>
</file>

<file path=customXml/itemProps7.xml><?xml version="1.0" encoding="utf-8"?>
<ds:datastoreItem xmlns:ds="http://schemas.openxmlformats.org/officeDocument/2006/customXml" ds:itemID="{CA19A775-63D3-436F-8367-54B2FF56FEBA}">
  <ds:schemaRefs>
    <ds:schemaRef ds:uri="http://schemas.microsoft.com/edu/athena"/>
  </ds:schemaRefs>
</ds:datastoreItem>
</file>

<file path=customXml/itemProps8.xml><?xml version="1.0" encoding="utf-8"?>
<ds:datastoreItem xmlns:ds="http://schemas.openxmlformats.org/officeDocument/2006/customXml" ds:itemID="{28DC3D0A-7569-4009-AF98-374449A3B7FC}">
  <ds:schemaRefs>
    <ds:schemaRef ds:uri="http://schemas.microsoft.com/edu/athena"/>
  </ds:schemaRefs>
</ds:datastoreItem>
</file>

<file path=customXml/itemProps9.xml><?xml version="1.0" encoding="utf-8"?>
<ds:datastoreItem xmlns:ds="http://schemas.openxmlformats.org/officeDocument/2006/customXml" ds:itemID="{6984A9BD-1ACE-48AA-B4D4-FC211D690FAB}">
  <ds:schemaRefs>
    <ds:schemaRef ds:uri="http://schemas.microsoft.com/edu/athen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6002</TotalTime>
  <Words>1070</Words>
  <Application>Microsoft Office PowerPoint</Application>
  <PresentationFormat>Widescreen</PresentationFormat>
  <Paragraphs>286</Paragraphs>
  <Slides>36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2" baseType="lpstr">
      <vt:lpstr>Arial</vt:lpstr>
      <vt:lpstr>Calibri</vt:lpstr>
      <vt:lpstr>Helvetica</vt:lpstr>
      <vt:lpstr>Helvetica Neue Medium</vt:lpstr>
      <vt:lpstr>Lucida Grande</vt:lpstr>
      <vt:lpstr>Office Theme</vt:lpstr>
      <vt:lpstr>AHA (Agile Hardware): Progress &amp; Plans</vt:lpstr>
      <vt:lpstr>Team</vt:lpstr>
      <vt:lpstr>The Semiconductor Business is Changing</vt:lpstr>
      <vt:lpstr>Specialized Hardware - DSSoC</vt:lpstr>
      <vt:lpstr>The New Challenge:</vt:lpstr>
      <vt:lpstr>AHA – Agile Hardware</vt:lpstr>
      <vt:lpstr>Success Depends On Avoiding:</vt:lpstr>
      <vt:lpstr>The Specialized Hardware Mistake</vt:lpstr>
      <vt:lpstr>This Is The</vt:lpstr>
      <vt:lpstr>Doesn’t Address The Biggest Issue</vt:lpstr>
      <vt:lpstr>To Quickly Map App to Hardware</vt:lpstr>
      <vt:lpstr>The Abstract Hardware Model</vt:lpstr>
      <vt:lpstr>Optimizing with an “ISA”  An Agile Approach to Accelerators</vt:lpstr>
      <vt:lpstr>To Quickly Map App to Hardware</vt:lpstr>
      <vt:lpstr>Why Halide</vt:lpstr>
      <vt:lpstr>Why CoreIR</vt:lpstr>
      <vt:lpstr>Why CGRA</vt:lpstr>
      <vt:lpstr>Also Need To Build The Hardware Target</vt:lpstr>
      <vt:lpstr>Progress and Plans</vt:lpstr>
      <vt:lpstr>AHA Toolchain (working)</vt:lpstr>
      <vt:lpstr>Halide to CoreIR</vt:lpstr>
      <vt:lpstr>Halide to CoreIR Plans</vt:lpstr>
      <vt:lpstr>Halide Auto-schedulers</vt:lpstr>
      <vt:lpstr>Auto-scheduler Plans</vt:lpstr>
      <vt:lpstr>Addressing the Hard Problem:</vt:lpstr>
      <vt:lpstr>CoreIR to CGRA</vt:lpstr>
      <vt:lpstr>Kernel Discovery from Dataflow Graph</vt:lpstr>
      <vt:lpstr>Placement Details</vt:lpstr>
      <vt:lpstr>CoreIR to CGRA Plans</vt:lpstr>
      <vt:lpstr>Taped Out Our First CGRA</vt:lpstr>
      <vt:lpstr>CGRA Plans</vt:lpstr>
      <vt:lpstr>Next-Gen CGRA Generator</vt:lpstr>
      <vt:lpstr>Using Just-In-Time Compilation to Accelerate CGRA Simulations</vt:lpstr>
      <vt:lpstr>CoSA: CoreIR Symbolic Analyzer</vt:lpstr>
      <vt:lpstr>Testing and Validation</vt:lpstr>
      <vt:lpstr>We Have a Complete System, But the Journey is Just Beginning</vt:lpstr>
    </vt:vector>
  </TitlesOfParts>
  <Company>Stanford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Your Title</dc:title>
  <dc:creator>Philip Levis</dc:creator>
  <cp:lastModifiedBy>Mark Horowitz</cp:lastModifiedBy>
  <cp:revision>173</cp:revision>
  <cp:lastPrinted>2018-10-15T04:58:32Z</cp:lastPrinted>
  <dcterms:created xsi:type="dcterms:W3CDTF">2014-07-24T00:27:56Z</dcterms:created>
  <dcterms:modified xsi:type="dcterms:W3CDTF">2018-10-15T06:14:44Z</dcterms:modified>
</cp:coreProperties>
</file>